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Lst>
  <p:sldSz cx="18288000" cy="10287000"/>
  <p:notesSz cx="6858000" cy="9144000"/>
  <p:embeddedFontLst>
    <p:embeddedFont>
      <p:font typeface="Lato" charset="1" panose="020F0502020204030203"/>
      <p:regular r:id="rId6"/>
    </p:embeddedFont>
    <p:embeddedFont>
      <p:font typeface="Lato Bold" charset="1" panose="020F0802020204030203"/>
      <p:regular r:id="rId7"/>
    </p:embeddedFont>
    <p:embeddedFont>
      <p:font typeface="Lato Italics" charset="1" panose="020F0502020204030203"/>
      <p:regular r:id="rId8"/>
    </p:embeddedFont>
    <p:embeddedFont>
      <p:font typeface="Lato Bold Italics" charset="1" panose="020F0802020204030203"/>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mon Tuesday" charset="1" panose="02000506040000020004"/>
      <p:regular r:id="rId14"/>
    </p:embeddedFont>
    <p:embeddedFont>
      <p:font typeface="KG Primary Penmanship" charset="1" panose="02000506000000020003"/>
      <p:regular r:id="rId15"/>
    </p:embeddedFont>
    <p:embeddedFont>
      <p:font typeface="HK Grotesk" charset="1" panose="00000500000000000000"/>
      <p:regular r:id="rId16"/>
    </p:embeddedFont>
    <p:embeddedFont>
      <p:font typeface="HK Grotesk Bold" charset="1" panose="00000800000000000000"/>
      <p:regular r:id="rId17"/>
    </p:embeddedFont>
    <p:embeddedFont>
      <p:font typeface="HK Grotesk Italics" charset="1" panose="00000500000000000000"/>
      <p:regular r:id="rId18"/>
    </p:embeddedFont>
    <p:embeddedFont>
      <p:font typeface="HK Grotesk Bold Italics" charset="1" panose="00000800000000000000"/>
      <p:regular r:id="rId19"/>
    </p:embeddedFont>
    <p:embeddedFont>
      <p:font typeface="HK Grotesk Light" charset="1" panose="00000400000000000000"/>
      <p:regular r:id="rId20"/>
    </p:embeddedFont>
    <p:embeddedFont>
      <p:font typeface="HK Grotesk Light Italics" charset="1" panose="00000400000000000000"/>
      <p:regular r:id="rId21"/>
    </p:embeddedFont>
    <p:embeddedFont>
      <p:font typeface="HK Grotesk Medium" charset="1" panose="00000600000000000000"/>
      <p:regular r:id="rId22"/>
    </p:embeddedFont>
    <p:embeddedFont>
      <p:font typeface="HK Grotesk Medium Italics" charset="1" panose="00000600000000000000"/>
      <p:regular r:id="rId23"/>
    </p:embeddedFont>
    <p:embeddedFont>
      <p:font typeface="HK Grotesk Semi-Bold" charset="1" panose="00000700000000000000"/>
      <p:regular r:id="rId24"/>
    </p:embeddedFont>
    <p:embeddedFont>
      <p:font typeface="HK Grotesk Semi-Bold Italics" charset="1" panose="000007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60" Target="slides/slide35.xml" Type="http://schemas.openxmlformats.org/officeDocument/2006/relationships/slide"/><Relationship Id="rId61" Target="slides/slide36.xml" Type="http://schemas.openxmlformats.org/officeDocument/2006/relationships/slide"/><Relationship Id="rId62" Target="slides/slide37.xml" Type="http://schemas.openxmlformats.org/officeDocument/2006/relationships/slide"/><Relationship Id="rId63" Target="slides/slide38.xml" Type="http://schemas.openxmlformats.org/officeDocument/2006/relationships/slide"/><Relationship Id="rId64" Target="slides/slide39.xml" Type="http://schemas.openxmlformats.org/officeDocument/2006/relationships/slide"/><Relationship Id="rId65" Target="slides/slide40.xml" Type="http://schemas.openxmlformats.org/officeDocument/2006/relationships/slide"/><Relationship Id="rId66" Target="slides/slide4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https://www.figma.com/file/bR9iYyBC67UJRKRaxdeBrA/Loan-Application-Hackathon?node-id=0%3A1" TargetMode="External" Type="http://schemas.openxmlformats.org/officeDocument/2006/relationships/hyperlink"/><Relationship Id="rId6" Target="https://www.figma.com/proto/bR9iYyBC67UJRKRaxdeBrA/Loan-Application-Hackathon?node-id=440%3A47&amp;scaling=scale-down&amp;page-id=0%3A1&amp;starting-point-node-id=0%3A18" TargetMode="External" Type="http://schemas.openxmlformats.org/officeDocument/2006/relationships/hyperlink"/></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60.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61.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092200" y="4218927"/>
            <a:ext cx="12201023" cy="3456842"/>
          </a:xfrm>
          <a:prstGeom prst="rect">
            <a:avLst/>
          </a:prstGeom>
        </p:spPr>
        <p:txBody>
          <a:bodyPr anchor="t" rtlCol="false" tIns="0" lIns="0" bIns="0" rIns="0">
            <a:spAutoFit/>
          </a:bodyPr>
          <a:lstStyle/>
          <a:p>
            <a:pPr>
              <a:lnSpc>
                <a:spcPts val="13725"/>
              </a:lnSpc>
            </a:pPr>
            <a:r>
              <a:rPr lang="en-US" sz="10557" spc="105">
                <a:solidFill>
                  <a:srgbClr val="FFFFFF"/>
                </a:solidFill>
                <a:latin typeface="HK Grotesk Semi-Bold"/>
              </a:rPr>
              <a:t>&lt;ION&gt;athon</a:t>
            </a:r>
          </a:p>
          <a:p>
            <a:pPr algn="l" marL="0" indent="0" lvl="0">
              <a:lnSpc>
                <a:spcPts val="13725"/>
              </a:lnSpc>
              <a:spcBef>
                <a:spcPct val="0"/>
              </a:spcBef>
            </a:pPr>
          </a:p>
        </p:txBody>
      </p:sp>
      <p:sp>
        <p:nvSpPr>
          <p:cNvPr name="Freeform 3" id="3"/>
          <p:cNvSpPr/>
          <p:nvPr/>
        </p:nvSpPr>
        <p:spPr>
          <a:xfrm flipH="false" flipV="false" rot="511883">
            <a:off x="1124897" y="6090266"/>
            <a:ext cx="4469203" cy="938533"/>
          </a:xfrm>
          <a:custGeom>
            <a:avLst/>
            <a:gdLst/>
            <a:ahLst/>
            <a:cxnLst/>
            <a:rect r="r" b="b" t="t" l="l"/>
            <a:pathLst>
              <a:path h="938533" w="4469203">
                <a:moveTo>
                  <a:pt x="0" y="0"/>
                </a:moveTo>
                <a:lnTo>
                  <a:pt x="4469203" y="0"/>
                </a:lnTo>
                <a:lnTo>
                  <a:pt x="4469203" y="938533"/>
                </a:lnTo>
                <a:lnTo>
                  <a:pt x="0" y="938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1028700" y="2043430"/>
            <a:ext cx="16230600" cy="6162040"/>
          </a:xfrm>
          <a:prstGeom prst="rect">
            <a:avLst/>
          </a:prstGeom>
        </p:spPr>
        <p:txBody>
          <a:bodyPr anchor="t" rtlCol="false" tIns="0" lIns="0" bIns="0" rIns="0">
            <a:spAutoFit/>
          </a:bodyPr>
          <a:lstStyle/>
          <a:p>
            <a:pPr>
              <a:lnSpc>
                <a:spcPts val="5199"/>
              </a:lnSpc>
              <a:spcBef>
                <a:spcPct val="0"/>
              </a:spcBef>
            </a:pPr>
            <a:r>
              <a:rPr lang="en-US" sz="3999" spc="39">
                <a:solidFill>
                  <a:srgbClr val="FFFFFF"/>
                </a:solidFill>
                <a:latin typeface="HK Grotesk Bold"/>
              </a:rPr>
              <a:t>Our model basically rely on data points that aren’t traditionally considered while giving loans, but that fill in important details about a borrower’s financial behavior. Examples of alternative credit data include:</a:t>
            </a:r>
          </a:p>
          <a:p>
            <a:pPr>
              <a:lnSpc>
                <a:spcPts val="4680"/>
              </a:lnSpc>
              <a:spcBef>
                <a:spcPct val="0"/>
              </a:spcBef>
            </a:pPr>
          </a:p>
          <a:p>
            <a:pPr marL="777240" indent="-388620" lvl="1">
              <a:lnSpc>
                <a:spcPts val="4680"/>
              </a:lnSpc>
              <a:buFont typeface="Arial"/>
              <a:buChar char="•"/>
            </a:pPr>
            <a:r>
              <a:rPr lang="en-US" sz="3600" spc="36">
                <a:solidFill>
                  <a:srgbClr val="FFFFFF"/>
                </a:solidFill>
                <a:latin typeface="HK Grotesk Bold"/>
              </a:rPr>
              <a:t>Utility bill payment history</a:t>
            </a:r>
          </a:p>
          <a:p>
            <a:pPr marL="777240" indent="-388620" lvl="1">
              <a:lnSpc>
                <a:spcPts val="4680"/>
              </a:lnSpc>
              <a:buFont typeface="Arial"/>
              <a:buChar char="•"/>
            </a:pPr>
            <a:r>
              <a:rPr lang="en-US" sz="3600" spc="36">
                <a:solidFill>
                  <a:srgbClr val="FFFFFF"/>
                </a:solidFill>
                <a:latin typeface="HK Grotesk Bold"/>
              </a:rPr>
              <a:t>Mobile phone payment history</a:t>
            </a:r>
          </a:p>
          <a:p>
            <a:pPr marL="777240" indent="-388620" lvl="1">
              <a:lnSpc>
                <a:spcPts val="4680"/>
              </a:lnSpc>
              <a:buFont typeface="Arial"/>
              <a:buChar char="•"/>
            </a:pPr>
            <a:r>
              <a:rPr lang="en-US" sz="3600" spc="36">
                <a:solidFill>
                  <a:srgbClr val="FFFFFF"/>
                </a:solidFill>
                <a:latin typeface="HK Grotesk Bold"/>
              </a:rPr>
              <a:t>Cable TV bills</a:t>
            </a:r>
          </a:p>
          <a:p>
            <a:pPr marL="777240" indent="-388620" lvl="1">
              <a:lnSpc>
                <a:spcPts val="4680"/>
              </a:lnSpc>
              <a:buFont typeface="Arial"/>
              <a:buChar char="•"/>
            </a:pPr>
            <a:r>
              <a:rPr lang="en-US" sz="3600" spc="36">
                <a:solidFill>
                  <a:srgbClr val="FFFFFF"/>
                </a:solidFill>
                <a:latin typeface="HK Grotesk Bold"/>
              </a:rPr>
              <a:t>Rent payments </a:t>
            </a:r>
          </a:p>
          <a:p>
            <a:pPr marL="777240" indent="-388620" lvl="1">
              <a:lnSpc>
                <a:spcPts val="4680"/>
              </a:lnSpc>
              <a:buFont typeface="Arial"/>
              <a:buChar char="•"/>
            </a:pPr>
            <a:r>
              <a:rPr lang="en-US" sz="3600" spc="36">
                <a:solidFill>
                  <a:srgbClr val="FFFFFF"/>
                </a:solidFill>
                <a:latin typeface="HK Grotesk Bold"/>
              </a:rPr>
              <a:t>Bank account withdrawal and deposit patterns etc</a:t>
            </a:r>
          </a:p>
        </p:txBody>
      </p:sp>
      <p:sp>
        <p:nvSpPr>
          <p:cNvPr name="Freeform 3" id="3"/>
          <p:cNvSpPr/>
          <p:nvPr/>
        </p:nvSpPr>
        <p:spPr>
          <a:xfrm flipH="false" flipV="false" rot="0">
            <a:off x="13470780" y="5469780"/>
            <a:ext cx="3788520" cy="3788520"/>
          </a:xfrm>
          <a:custGeom>
            <a:avLst/>
            <a:gdLst/>
            <a:ahLst/>
            <a:cxnLst/>
            <a:rect r="r" b="b" t="t" l="l"/>
            <a:pathLst>
              <a:path h="3788520" w="3788520">
                <a:moveTo>
                  <a:pt x="0" y="0"/>
                </a:moveTo>
                <a:lnTo>
                  <a:pt x="3788520" y="0"/>
                </a:lnTo>
                <a:lnTo>
                  <a:pt x="3788520" y="3788520"/>
                </a:lnTo>
                <a:lnTo>
                  <a:pt x="0" y="378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Freeform 2" id="2"/>
          <p:cNvSpPr/>
          <p:nvPr/>
        </p:nvSpPr>
        <p:spPr>
          <a:xfrm flipH="false" flipV="false" rot="0">
            <a:off x="6247462" y="350357"/>
            <a:ext cx="1642622" cy="1642622"/>
          </a:xfrm>
          <a:custGeom>
            <a:avLst/>
            <a:gdLst/>
            <a:ahLst/>
            <a:cxnLst/>
            <a:rect r="r" b="b" t="t" l="l"/>
            <a:pathLst>
              <a:path h="1642622" w="1642622">
                <a:moveTo>
                  <a:pt x="0" y="0"/>
                </a:moveTo>
                <a:lnTo>
                  <a:pt x="1642622" y="0"/>
                </a:lnTo>
                <a:lnTo>
                  <a:pt x="1642622" y="1642622"/>
                </a:lnTo>
                <a:lnTo>
                  <a:pt x="0" y="1642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96860" y="314418"/>
            <a:ext cx="4937820" cy="1543050"/>
          </a:xfrm>
          <a:prstGeom prst="rect">
            <a:avLst/>
          </a:prstGeom>
        </p:spPr>
        <p:txBody>
          <a:bodyPr anchor="t" rtlCol="false" tIns="0" lIns="0" bIns="0" rIns="0">
            <a:spAutoFit/>
          </a:bodyPr>
          <a:lstStyle/>
          <a:p>
            <a:pPr algn="ctr">
              <a:lnSpc>
                <a:spcPts val="12599"/>
              </a:lnSpc>
            </a:pPr>
            <a:r>
              <a:rPr lang="en-US" sz="9000">
                <a:solidFill>
                  <a:srgbClr val="000000"/>
                </a:solidFill>
                <a:latin typeface="Lemon Tuesday"/>
              </a:rPr>
              <a:t>Loan Easy</a:t>
            </a:r>
          </a:p>
        </p:txBody>
      </p:sp>
      <p:sp>
        <p:nvSpPr>
          <p:cNvPr name="TextBox 4" id="4"/>
          <p:cNvSpPr txBox="true"/>
          <p:nvPr/>
        </p:nvSpPr>
        <p:spPr>
          <a:xfrm rot="0">
            <a:off x="696860" y="2245037"/>
            <a:ext cx="16881622" cy="2537460"/>
          </a:xfrm>
          <a:prstGeom prst="rect">
            <a:avLst/>
          </a:prstGeom>
        </p:spPr>
        <p:txBody>
          <a:bodyPr anchor="t" rtlCol="false" tIns="0" lIns="0" bIns="0" rIns="0">
            <a:spAutoFit/>
          </a:bodyPr>
          <a:lstStyle/>
          <a:p>
            <a:pPr algn="just">
              <a:lnSpc>
                <a:spcPts val="5040"/>
              </a:lnSpc>
            </a:pPr>
            <a:r>
              <a:rPr lang="en-US" sz="3600">
                <a:solidFill>
                  <a:srgbClr val="FFFFFF"/>
                </a:solidFill>
                <a:latin typeface="HK Grotesk Bold"/>
              </a:rPr>
              <a:t>Loan Easy is an app-based credit line that allows you to borrow and repay your debts on your schedule. Loan Easy Personal loans can be used to support a variety of personal neccesities, minimal interest rates that may vary depending on your credit score, repayment history, income, current debt, and other factors.</a:t>
            </a:r>
          </a:p>
        </p:txBody>
      </p:sp>
      <p:sp>
        <p:nvSpPr>
          <p:cNvPr name="TextBox 5" id="5"/>
          <p:cNvSpPr txBox="true"/>
          <p:nvPr/>
        </p:nvSpPr>
        <p:spPr>
          <a:xfrm rot="0">
            <a:off x="459253" y="5105400"/>
            <a:ext cx="17369494" cy="5307330"/>
          </a:xfrm>
          <a:prstGeom prst="rect">
            <a:avLst/>
          </a:prstGeom>
        </p:spPr>
        <p:txBody>
          <a:bodyPr anchor="t" rtlCol="false" tIns="0" lIns="0" bIns="0" rIns="0">
            <a:spAutoFit/>
          </a:bodyPr>
          <a:lstStyle/>
          <a:p>
            <a:pPr marL="777240" indent="-388620" lvl="1">
              <a:lnSpc>
                <a:spcPts val="4680"/>
              </a:lnSpc>
              <a:buFont typeface="Arial"/>
              <a:buChar char="•"/>
            </a:pPr>
            <a:r>
              <a:rPr lang="en-US" sz="3600" spc="36">
                <a:solidFill>
                  <a:srgbClr val="FFFFFF"/>
                </a:solidFill>
                <a:latin typeface="HK Grotesk Bold"/>
              </a:rPr>
              <a:t>Availment of Personal Loans from Rs1000 upto Rs1,00,000 instantly.</a:t>
            </a:r>
          </a:p>
          <a:p>
            <a:pPr marL="777240" indent="-388620" lvl="1">
              <a:lnSpc>
                <a:spcPts val="4680"/>
              </a:lnSpc>
              <a:buFont typeface="Arial"/>
              <a:buChar char="•"/>
            </a:pPr>
            <a:r>
              <a:rPr lang="en-US" sz="3600" spc="36">
                <a:solidFill>
                  <a:srgbClr val="FFFFFF"/>
                </a:solidFill>
                <a:latin typeface="HK Grotesk Bold"/>
              </a:rPr>
              <a:t>A completely digital process.</a:t>
            </a:r>
          </a:p>
          <a:p>
            <a:pPr marL="777240" indent="-388620" lvl="1">
              <a:lnSpc>
                <a:spcPts val="4680"/>
              </a:lnSpc>
              <a:buFont typeface="Arial"/>
              <a:buChar char="•"/>
            </a:pPr>
            <a:r>
              <a:rPr lang="en-US" sz="3600" spc="36">
                <a:solidFill>
                  <a:srgbClr val="FFFFFF"/>
                </a:solidFill>
                <a:latin typeface="HK Grotesk Bold"/>
              </a:rPr>
              <a:t>Affordable EMIs with auto debit and reminders.</a:t>
            </a:r>
          </a:p>
          <a:p>
            <a:pPr marL="777240" indent="-388620" lvl="1">
              <a:lnSpc>
                <a:spcPts val="4680"/>
              </a:lnSpc>
              <a:buFont typeface="Arial"/>
              <a:buChar char="•"/>
            </a:pPr>
            <a:r>
              <a:rPr lang="en-US" sz="3600" spc="36">
                <a:solidFill>
                  <a:srgbClr val="FFFFFF"/>
                </a:solidFill>
                <a:latin typeface="HK Grotesk Bold"/>
              </a:rPr>
              <a:t>Reasonable interest rates</a:t>
            </a:r>
          </a:p>
          <a:p>
            <a:pPr marL="777240" indent="-388620" lvl="1">
              <a:lnSpc>
                <a:spcPts val="4680"/>
              </a:lnSpc>
              <a:buFont typeface="Arial"/>
              <a:buChar char="•"/>
            </a:pPr>
            <a:r>
              <a:rPr lang="en-US" sz="3600" spc="36">
                <a:solidFill>
                  <a:srgbClr val="FFFFFF"/>
                </a:solidFill>
                <a:latin typeface="HK Grotesk Bold"/>
              </a:rPr>
              <a:t>Harrasment-free credit service with data security</a:t>
            </a:r>
          </a:p>
          <a:p>
            <a:pPr marL="777240" indent="-388620" lvl="1">
              <a:lnSpc>
                <a:spcPts val="4680"/>
              </a:lnSpc>
              <a:buFont typeface="Arial"/>
              <a:buChar char="•"/>
            </a:pPr>
            <a:r>
              <a:rPr lang="en-US" sz="3600" spc="36">
                <a:solidFill>
                  <a:srgbClr val="FFFFFF"/>
                </a:solidFill>
                <a:latin typeface="HK Grotesk Bold"/>
              </a:rPr>
              <a:t>Simple procedure that can be conducted online in the privacy of your own home.</a:t>
            </a:r>
          </a:p>
          <a:p>
            <a:pPr marL="777240" indent="-388620" lvl="1">
              <a:lnSpc>
                <a:spcPts val="4680"/>
              </a:lnSpc>
              <a:buFont typeface="Arial"/>
              <a:buChar char="•"/>
            </a:pPr>
            <a:r>
              <a:rPr lang="en-US" sz="3600" spc="36">
                <a:solidFill>
                  <a:srgbClr val="FFFFFF"/>
                </a:solidFill>
                <a:latin typeface="HK Grotesk Bold"/>
              </a:rPr>
              <a:t>Profitable and reliable investment opportunitunities for lenders</a:t>
            </a:r>
          </a:p>
          <a:p>
            <a:pPr>
              <a:lnSpc>
                <a:spcPts val="4680"/>
              </a:lnSpc>
            </a:pPr>
          </a:p>
        </p:txBody>
      </p:sp>
      <p:sp>
        <p:nvSpPr>
          <p:cNvPr name="Freeform 6" id="6"/>
          <p:cNvSpPr/>
          <p:nvPr/>
        </p:nvSpPr>
        <p:spPr>
          <a:xfrm flipH="false" flipV="false" rot="0">
            <a:off x="696860" y="1709425"/>
            <a:ext cx="3961128" cy="611812"/>
          </a:xfrm>
          <a:custGeom>
            <a:avLst/>
            <a:gdLst/>
            <a:ahLst/>
            <a:cxnLst/>
            <a:rect r="r" b="b" t="t" l="l"/>
            <a:pathLst>
              <a:path h="611812" w="3961128">
                <a:moveTo>
                  <a:pt x="0" y="0"/>
                </a:moveTo>
                <a:lnTo>
                  <a:pt x="3961129" y="0"/>
                </a:lnTo>
                <a:lnTo>
                  <a:pt x="3961129" y="611812"/>
                </a:lnTo>
                <a:lnTo>
                  <a:pt x="0" y="611812"/>
                </a:lnTo>
                <a:lnTo>
                  <a:pt x="0" y="0"/>
                </a:lnTo>
                <a:close/>
              </a:path>
            </a:pathLst>
          </a:custGeom>
          <a:blipFill>
            <a:blip r:embed="rId4">
              <a:extLst>
                <a:ext uri="{96DAC541-7B7A-43D3-8B79-37D633B846F1}">
                  <asvg:svgBlip xmlns:asvg="http://schemas.microsoft.com/office/drawing/2016/SVG/main" r:embed="rId5"/>
                </a:ext>
              </a:extLst>
            </a:blip>
            <a:stretch>
              <a:fillRect l="-226465" t="0" r="-16765"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Freeform 2" id="2"/>
          <p:cNvSpPr/>
          <p:nvPr/>
        </p:nvSpPr>
        <p:spPr>
          <a:xfrm flipH="false" flipV="false" rot="-6846820">
            <a:off x="9136650" y="2019141"/>
            <a:ext cx="2226629" cy="2226629"/>
          </a:xfrm>
          <a:custGeom>
            <a:avLst/>
            <a:gdLst/>
            <a:ahLst/>
            <a:cxnLst/>
            <a:rect r="r" b="b" t="t" l="l"/>
            <a:pathLst>
              <a:path h="2226629" w="2226629">
                <a:moveTo>
                  <a:pt x="0" y="0"/>
                </a:moveTo>
                <a:lnTo>
                  <a:pt x="2226629" y="0"/>
                </a:lnTo>
                <a:lnTo>
                  <a:pt x="2226629" y="2226628"/>
                </a:lnTo>
                <a:lnTo>
                  <a:pt x="0" y="2226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900680"/>
            <a:ext cx="16230600" cy="6529248"/>
          </a:xfrm>
          <a:prstGeom prst="rect">
            <a:avLst/>
          </a:prstGeom>
        </p:spPr>
        <p:txBody>
          <a:bodyPr anchor="t" rtlCol="false" tIns="0" lIns="0" bIns="0" rIns="0">
            <a:spAutoFit/>
          </a:bodyPr>
          <a:lstStyle/>
          <a:p>
            <a:pPr>
              <a:lnSpc>
                <a:spcPts val="4331"/>
              </a:lnSpc>
            </a:pPr>
            <a:r>
              <a:rPr lang="en-US" sz="3639">
                <a:solidFill>
                  <a:srgbClr val="FFFFFF"/>
                </a:solidFill>
                <a:latin typeface="HK Grotesk Bold"/>
              </a:rPr>
              <a:t>Each and everyone who can complete the 2-step process will be eligible to apply for the loan.</a:t>
            </a:r>
          </a:p>
          <a:p>
            <a:pPr>
              <a:lnSpc>
                <a:spcPts val="4331"/>
              </a:lnSpc>
            </a:pPr>
          </a:p>
          <a:p>
            <a:pPr>
              <a:lnSpc>
                <a:spcPts val="4331"/>
              </a:lnSpc>
            </a:pPr>
            <a:r>
              <a:rPr lang="en-US" sz="3639">
                <a:solidFill>
                  <a:srgbClr val="010101"/>
                </a:solidFill>
                <a:latin typeface="HK Grotesk Bold"/>
              </a:rPr>
              <a:t>Step 1:-Complete the KYC Process</a:t>
            </a:r>
          </a:p>
          <a:p>
            <a:pPr>
              <a:lnSpc>
                <a:spcPts val="4331"/>
              </a:lnSpc>
            </a:pPr>
            <a:r>
              <a:rPr lang="en-US" sz="3639">
                <a:solidFill>
                  <a:srgbClr val="FFFFFF"/>
                </a:solidFill>
                <a:latin typeface="HK Grotesk Bold"/>
              </a:rPr>
              <a:t> This can easily be done with the help of an AADHAR Card in India without any additional documents.</a:t>
            </a:r>
          </a:p>
          <a:p>
            <a:pPr>
              <a:lnSpc>
                <a:spcPts val="4331"/>
              </a:lnSpc>
            </a:pPr>
          </a:p>
          <a:p>
            <a:pPr>
              <a:lnSpc>
                <a:spcPts val="4331"/>
              </a:lnSpc>
            </a:pPr>
            <a:r>
              <a:rPr lang="en-US" sz="3639">
                <a:solidFill>
                  <a:srgbClr val="000000"/>
                </a:solidFill>
                <a:latin typeface="HK Grotesk Bold"/>
              </a:rPr>
              <a:t>Step 2:-Mobile number verification through OTP </a:t>
            </a:r>
          </a:p>
          <a:p>
            <a:pPr>
              <a:lnSpc>
                <a:spcPts val="4331"/>
              </a:lnSpc>
            </a:pPr>
            <a:r>
              <a:rPr lang="en-US" sz="3639">
                <a:solidFill>
                  <a:srgbClr val="FFFFFF"/>
                </a:solidFill>
                <a:latin typeface="HK Grotesk Bold"/>
              </a:rPr>
              <a:t>A unique OTP will be sent to the mobile number for verification purposes.</a:t>
            </a:r>
          </a:p>
          <a:p>
            <a:pPr algn="l" marL="0" indent="0" lvl="0">
              <a:lnSpc>
                <a:spcPts val="4331"/>
              </a:lnSpc>
              <a:spcBef>
                <a:spcPct val="0"/>
              </a:spcBef>
            </a:pPr>
            <a:r>
              <a:rPr lang="en-US" sz="3639">
                <a:solidFill>
                  <a:srgbClr val="FFFFFF"/>
                </a:solidFill>
                <a:latin typeface="HK Grotesk Bold"/>
              </a:rPr>
              <a:t>The loan amount will be transferred to the user’s bank account. If a user doesn't hold a bank account, money will be sent to their mobile wallet (KYC and mobile verification done).</a:t>
            </a:r>
          </a:p>
        </p:txBody>
      </p:sp>
      <p:sp>
        <p:nvSpPr>
          <p:cNvPr name="TextBox 4" id="4"/>
          <p:cNvSpPr txBox="true"/>
          <p:nvPr/>
        </p:nvSpPr>
        <p:spPr>
          <a:xfrm rot="0">
            <a:off x="1028700" y="1095375"/>
            <a:ext cx="8639601" cy="1814830"/>
          </a:xfrm>
          <a:prstGeom prst="rect">
            <a:avLst/>
          </a:prstGeom>
        </p:spPr>
        <p:txBody>
          <a:bodyPr anchor="t" rtlCol="false" tIns="0" lIns="0" bIns="0" rIns="0">
            <a:spAutoFit/>
          </a:bodyPr>
          <a:lstStyle/>
          <a:p>
            <a:pPr>
              <a:lnSpc>
                <a:spcPts val="7629"/>
              </a:lnSpc>
            </a:pPr>
            <a:r>
              <a:rPr lang="en-US" sz="6999">
                <a:solidFill>
                  <a:srgbClr val="010101"/>
                </a:solidFill>
                <a:latin typeface="Lemon Tuesday"/>
              </a:rPr>
              <a:t>1. Loan for everyone!</a:t>
            </a:r>
          </a:p>
          <a:p>
            <a:pPr algn="l" marL="0" indent="0" lvl="0">
              <a:lnSpc>
                <a:spcPts val="654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028700" y="6164453"/>
            <a:ext cx="16230600" cy="3093847"/>
          </a:xfrm>
          <a:prstGeom prst="rect">
            <a:avLst/>
          </a:prstGeom>
        </p:spPr>
        <p:txBody>
          <a:bodyPr anchor="t" rtlCol="false" tIns="0" lIns="0" bIns="0" rIns="0">
            <a:spAutoFit/>
          </a:bodyPr>
          <a:lstStyle/>
          <a:p>
            <a:pPr>
              <a:lnSpc>
                <a:spcPts val="4998"/>
              </a:lnSpc>
            </a:pPr>
            <a:r>
              <a:rPr lang="en-US" sz="4200">
                <a:solidFill>
                  <a:srgbClr val="FFFFFF"/>
                </a:solidFill>
                <a:latin typeface="HK Grotesk Bold"/>
              </a:rPr>
              <a:t>It is a personal loan score given to every user. If a user repays a loan on time, his credit score will increase and he will be able to claim a loan of a higher amount in the future.</a:t>
            </a:r>
          </a:p>
          <a:p>
            <a:pPr algn="l" marL="0" indent="0" lvl="0">
              <a:lnSpc>
                <a:spcPts val="9520"/>
              </a:lnSpc>
              <a:spcBef>
                <a:spcPct val="0"/>
              </a:spcBef>
            </a:pPr>
          </a:p>
        </p:txBody>
      </p:sp>
      <p:sp>
        <p:nvSpPr>
          <p:cNvPr name="TextBox 3" id="3"/>
          <p:cNvSpPr txBox="true"/>
          <p:nvPr/>
        </p:nvSpPr>
        <p:spPr>
          <a:xfrm rot="0">
            <a:off x="1028700" y="4680268"/>
            <a:ext cx="9015411" cy="993140"/>
          </a:xfrm>
          <a:prstGeom prst="rect">
            <a:avLst/>
          </a:prstGeom>
        </p:spPr>
        <p:txBody>
          <a:bodyPr anchor="t" rtlCol="false" tIns="0" lIns="0" bIns="0" rIns="0">
            <a:spAutoFit/>
          </a:bodyPr>
          <a:lstStyle/>
          <a:p>
            <a:pPr algn="l" marL="0" indent="0" lvl="0">
              <a:lnSpc>
                <a:spcPts val="7629"/>
              </a:lnSpc>
              <a:spcBef>
                <a:spcPct val="0"/>
              </a:spcBef>
            </a:pPr>
            <a:r>
              <a:rPr lang="en-US" sz="6999">
                <a:solidFill>
                  <a:srgbClr val="010101"/>
                </a:solidFill>
                <a:latin typeface="Lemon Tuesday"/>
              </a:rPr>
              <a:t>2. Credit Score</a:t>
            </a:r>
          </a:p>
        </p:txBody>
      </p:sp>
      <p:sp>
        <p:nvSpPr>
          <p:cNvPr name="Freeform 4" id="4"/>
          <p:cNvSpPr/>
          <p:nvPr/>
        </p:nvSpPr>
        <p:spPr>
          <a:xfrm flipH="false" flipV="false" rot="3130908">
            <a:off x="1020660" y="1119435"/>
            <a:ext cx="1745896" cy="1745896"/>
          </a:xfrm>
          <a:custGeom>
            <a:avLst/>
            <a:gdLst/>
            <a:ahLst/>
            <a:cxnLst/>
            <a:rect r="r" b="b" t="t" l="l"/>
            <a:pathLst>
              <a:path h="1745896" w="1745896">
                <a:moveTo>
                  <a:pt x="0" y="0"/>
                </a:moveTo>
                <a:lnTo>
                  <a:pt x="1745896" y="0"/>
                </a:lnTo>
                <a:lnTo>
                  <a:pt x="1745896" y="1745896"/>
                </a:lnTo>
                <a:lnTo>
                  <a:pt x="0" y="1745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388642" y="1654280"/>
            <a:ext cx="15301442" cy="1958975"/>
          </a:xfrm>
          <a:prstGeom prst="rect">
            <a:avLst/>
          </a:prstGeom>
        </p:spPr>
        <p:txBody>
          <a:bodyPr anchor="t" rtlCol="false" tIns="0" lIns="0" bIns="0" rIns="0">
            <a:spAutoFit/>
          </a:bodyPr>
          <a:lstStyle/>
          <a:p>
            <a:pPr algn="just">
              <a:lnSpc>
                <a:spcPts val="5199"/>
              </a:lnSpc>
              <a:spcBef>
                <a:spcPct val="0"/>
              </a:spcBef>
            </a:pPr>
            <a:r>
              <a:rPr lang="en-US" sz="3999" spc="39">
                <a:solidFill>
                  <a:srgbClr val="FFFFFF"/>
                </a:solidFill>
                <a:latin typeface="HK Grotesk Bold"/>
              </a:rPr>
              <a:t>90%  of people use mobile phones more than any other device. So, we aim to develop a mobile application. For the best user experience, it will be available in different languages.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028700" y="1095375"/>
            <a:ext cx="13171105" cy="1955165"/>
          </a:xfrm>
          <a:prstGeom prst="rect">
            <a:avLst/>
          </a:prstGeom>
        </p:spPr>
        <p:txBody>
          <a:bodyPr anchor="t" rtlCol="false" tIns="0" lIns="0" bIns="0" rIns="0">
            <a:spAutoFit/>
          </a:bodyPr>
          <a:lstStyle/>
          <a:p>
            <a:pPr>
              <a:lnSpc>
                <a:spcPts val="7629"/>
              </a:lnSpc>
            </a:pPr>
            <a:r>
              <a:rPr lang="en-US" sz="6999">
                <a:solidFill>
                  <a:srgbClr val="010101"/>
                </a:solidFill>
                <a:latin typeface="Lemon Tuesday"/>
              </a:rPr>
              <a:t>3. Alternative Data</a:t>
            </a:r>
          </a:p>
          <a:p>
            <a:pPr algn="l" marL="0" indent="0" lvl="0">
              <a:lnSpc>
                <a:spcPts val="7629"/>
              </a:lnSpc>
              <a:spcBef>
                <a:spcPct val="0"/>
              </a:spcBef>
            </a:pPr>
          </a:p>
        </p:txBody>
      </p:sp>
      <p:sp>
        <p:nvSpPr>
          <p:cNvPr name="TextBox 3" id="3"/>
          <p:cNvSpPr txBox="true"/>
          <p:nvPr/>
        </p:nvSpPr>
        <p:spPr>
          <a:xfrm rot="0">
            <a:off x="1028700" y="3386348"/>
            <a:ext cx="15566920" cy="5871952"/>
          </a:xfrm>
          <a:prstGeom prst="rect">
            <a:avLst/>
          </a:prstGeom>
        </p:spPr>
        <p:txBody>
          <a:bodyPr anchor="t" rtlCol="false" tIns="0" lIns="0" bIns="0" rIns="0">
            <a:spAutoFit/>
          </a:bodyPr>
          <a:lstStyle/>
          <a:p>
            <a:pPr>
              <a:lnSpc>
                <a:spcPts val="4264"/>
              </a:lnSpc>
            </a:pPr>
            <a:r>
              <a:rPr lang="en-US" sz="3583">
                <a:solidFill>
                  <a:srgbClr val="FFFFFF"/>
                </a:solidFill>
                <a:latin typeface="HK Grotesk Bold"/>
              </a:rPr>
              <a:t>Our aim is to Utilize unconventional sources of information to analyze the repayment capacity that can make affordable credit accessible to the underserved.</a:t>
            </a:r>
          </a:p>
          <a:p>
            <a:pPr>
              <a:lnSpc>
                <a:spcPts val="4264"/>
              </a:lnSpc>
            </a:pPr>
          </a:p>
          <a:p>
            <a:pPr>
              <a:lnSpc>
                <a:spcPts val="4264"/>
              </a:lnSpc>
            </a:pPr>
            <a:r>
              <a:rPr lang="en-US" sz="3583">
                <a:solidFill>
                  <a:srgbClr val="FFFFFF"/>
                </a:solidFill>
                <a:latin typeface="HK Grotesk Bold"/>
              </a:rPr>
              <a:t>Eg:- In the MSME category, alternative sources like PoS information, utility bill records, and other fixed business expenses can offer an all-inclusive credit risk assessment and the ability to curate loans.</a:t>
            </a:r>
          </a:p>
          <a:p>
            <a:pPr>
              <a:lnSpc>
                <a:spcPts val="4264"/>
              </a:lnSpc>
            </a:pPr>
          </a:p>
          <a:p>
            <a:pPr>
              <a:lnSpc>
                <a:spcPts val="4264"/>
              </a:lnSpc>
            </a:pPr>
            <a:r>
              <a:rPr lang="en-US" sz="3583">
                <a:solidFill>
                  <a:srgbClr val="FFFFFF"/>
                </a:solidFill>
                <a:latin typeface="HK Grotesk Bold"/>
              </a:rPr>
              <a:t>Tasks that were earlier utterly dependent on human labor have now been assigned to computers that weed out errors and speed up processes.</a:t>
            </a:r>
          </a:p>
          <a:p>
            <a:pPr algn="l" marL="0" indent="0" lvl="0">
              <a:lnSpc>
                <a:spcPts val="4264"/>
              </a:lnSpc>
              <a:spcBef>
                <a:spcPct val="0"/>
              </a:spcBef>
            </a:pPr>
          </a:p>
        </p:txBody>
      </p:sp>
      <p:sp>
        <p:nvSpPr>
          <p:cNvPr name="Freeform 4" id="4"/>
          <p:cNvSpPr/>
          <p:nvPr/>
        </p:nvSpPr>
        <p:spPr>
          <a:xfrm flipH="false" flipV="false" rot="-10800000">
            <a:off x="1548517" y="1696182"/>
            <a:ext cx="6917029" cy="1068362"/>
          </a:xfrm>
          <a:custGeom>
            <a:avLst/>
            <a:gdLst/>
            <a:ahLst/>
            <a:cxnLst/>
            <a:rect r="r" b="b" t="t" l="l"/>
            <a:pathLst>
              <a:path h="1068362" w="6917029">
                <a:moveTo>
                  <a:pt x="0" y="0"/>
                </a:moveTo>
                <a:lnTo>
                  <a:pt x="6917029" y="0"/>
                </a:lnTo>
                <a:lnTo>
                  <a:pt x="6917029" y="1068362"/>
                </a:lnTo>
                <a:lnTo>
                  <a:pt x="0" y="1068362"/>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grpSp>
        <p:nvGrpSpPr>
          <p:cNvPr name="Group 2" id="2"/>
          <p:cNvGrpSpPr/>
          <p:nvPr/>
        </p:nvGrpSpPr>
        <p:grpSpPr>
          <a:xfrm rot="0">
            <a:off x="1572410" y="4769263"/>
            <a:ext cx="15143179" cy="4190921"/>
            <a:chOff x="0" y="0"/>
            <a:chExt cx="20190906" cy="5587895"/>
          </a:xfrm>
        </p:grpSpPr>
        <p:sp>
          <p:nvSpPr>
            <p:cNvPr name="Freeform 3" id="3"/>
            <p:cNvSpPr/>
            <p:nvPr/>
          </p:nvSpPr>
          <p:spPr>
            <a:xfrm flipH="false" flipV="false" rot="0">
              <a:off x="0" y="0"/>
              <a:ext cx="20190906" cy="5587895"/>
            </a:xfrm>
            <a:custGeom>
              <a:avLst/>
              <a:gdLst/>
              <a:ahLst/>
              <a:cxnLst/>
              <a:rect r="r" b="b" t="t" l="l"/>
              <a:pathLst>
                <a:path h="5587895" w="20190906">
                  <a:moveTo>
                    <a:pt x="0" y="0"/>
                  </a:moveTo>
                  <a:lnTo>
                    <a:pt x="20190906" y="0"/>
                  </a:lnTo>
                  <a:lnTo>
                    <a:pt x="20190906" y="5587895"/>
                  </a:lnTo>
                  <a:lnTo>
                    <a:pt x="0" y="5587895"/>
                  </a:lnTo>
                  <a:lnTo>
                    <a:pt x="0" y="0"/>
                  </a:lnTo>
                  <a:close/>
                </a:path>
              </a:pathLst>
            </a:custGeom>
            <a:blipFill>
              <a:blip r:embed="rId2"/>
              <a:stretch>
                <a:fillRect l="-178" t="0" r="-178" b="-807"/>
              </a:stretch>
            </a:blipFill>
          </p:spPr>
        </p:sp>
        <p:sp>
          <p:nvSpPr>
            <p:cNvPr name="Freeform 4" id="4"/>
            <p:cNvSpPr/>
            <p:nvPr/>
          </p:nvSpPr>
          <p:spPr>
            <a:xfrm flipH="false" flipV="false" rot="0">
              <a:off x="15652350" y="3746494"/>
              <a:ext cx="4137048" cy="1338706"/>
            </a:xfrm>
            <a:custGeom>
              <a:avLst/>
              <a:gdLst/>
              <a:ahLst/>
              <a:cxnLst/>
              <a:rect r="r" b="b" t="t" l="l"/>
              <a:pathLst>
                <a:path h="1338706" w="4137048">
                  <a:moveTo>
                    <a:pt x="0" y="0"/>
                  </a:moveTo>
                  <a:lnTo>
                    <a:pt x="4137048" y="0"/>
                  </a:lnTo>
                  <a:lnTo>
                    <a:pt x="4137048" y="1338706"/>
                  </a:lnTo>
                  <a:lnTo>
                    <a:pt x="0" y="1338706"/>
                  </a:lnTo>
                  <a:lnTo>
                    <a:pt x="0" y="0"/>
                  </a:lnTo>
                  <a:close/>
                </a:path>
              </a:pathLst>
            </a:custGeom>
            <a:blipFill>
              <a:blip r:embed="rId3"/>
              <a:stretch>
                <a:fillRect l="-388938" t="-278334" r="-10592" b="-50815"/>
              </a:stretch>
            </a:blipFill>
          </p:spPr>
        </p:sp>
      </p:grpSp>
      <p:sp>
        <p:nvSpPr>
          <p:cNvPr name="TextBox 5" id="5"/>
          <p:cNvSpPr txBox="true"/>
          <p:nvPr/>
        </p:nvSpPr>
        <p:spPr>
          <a:xfrm rot="0">
            <a:off x="692577" y="1647682"/>
            <a:ext cx="16902846" cy="1899285"/>
          </a:xfrm>
          <a:prstGeom prst="rect">
            <a:avLst/>
          </a:prstGeom>
        </p:spPr>
        <p:txBody>
          <a:bodyPr anchor="t" rtlCol="false" tIns="0" lIns="0" bIns="0" rIns="0">
            <a:spAutoFit/>
          </a:bodyPr>
          <a:lstStyle/>
          <a:p>
            <a:pPr algn="just">
              <a:lnSpc>
                <a:spcPts val="5040"/>
              </a:lnSpc>
            </a:pPr>
            <a:r>
              <a:rPr lang="en-US" sz="3600">
                <a:solidFill>
                  <a:srgbClr val="FFFFFF"/>
                </a:solidFill>
                <a:latin typeface="HK Grotesk Bold"/>
              </a:rPr>
              <a:t>All the user data will be fed to a machine learning algorithm which will predict whether the user will get a loan or not also it will calculate the interest rate for a particular user.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Freeform 2" id="2"/>
          <p:cNvSpPr/>
          <p:nvPr/>
        </p:nvSpPr>
        <p:spPr>
          <a:xfrm flipH="false" flipV="false" rot="0">
            <a:off x="4169864" y="2568191"/>
            <a:ext cx="10088429" cy="4199309"/>
          </a:xfrm>
          <a:custGeom>
            <a:avLst/>
            <a:gdLst/>
            <a:ahLst/>
            <a:cxnLst/>
            <a:rect r="r" b="b" t="t" l="l"/>
            <a:pathLst>
              <a:path h="4199309" w="10088429">
                <a:moveTo>
                  <a:pt x="0" y="0"/>
                </a:moveTo>
                <a:lnTo>
                  <a:pt x="10088429" y="0"/>
                </a:lnTo>
                <a:lnTo>
                  <a:pt x="10088429" y="4199309"/>
                </a:lnTo>
                <a:lnTo>
                  <a:pt x="0" y="4199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857918" y="3543251"/>
            <a:ext cx="6712322" cy="2675477"/>
          </a:xfrm>
          <a:prstGeom prst="rect">
            <a:avLst/>
          </a:prstGeom>
        </p:spPr>
        <p:txBody>
          <a:bodyPr anchor="t" rtlCol="false" tIns="0" lIns="0" bIns="0" rIns="0">
            <a:spAutoFit/>
          </a:bodyPr>
          <a:lstStyle/>
          <a:p>
            <a:pPr algn="ctr">
              <a:lnSpc>
                <a:spcPts val="5450"/>
              </a:lnSpc>
              <a:spcBef>
                <a:spcPct val="0"/>
              </a:spcBef>
            </a:pPr>
            <a:r>
              <a:rPr lang="en-US" sz="5000">
                <a:solidFill>
                  <a:srgbClr val="000000"/>
                </a:solidFill>
                <a:latin typeface="Lemon Tuesday Bold"/>
              </a:rPr>
              <a:t>Alternative data sources for loan approval </a:t>
            </a:r>
          </a:p>
          <a:p>
            <a:pPr algn="ctr">
              <a:lnSpc>
                <a:spcPts val="4791"/>
              </a:lnSpc>
              <a:spcBef>
                <a:spcPct val="0"/>
              </a:spcBef>
            </a:pPr>
          </a:p>
        </p:txBody>
      </p:sp>
      <p:sp>
        <p:nvSpPr>
          <p:cNvPr name="Freeform 4" id="4"/>
          <p:cNvSpPr/>
          <p:nvPr/>
        </p:nvSpPr>
        <p:spPr>
          <a:xfrm flipH="false" flipV="false" rot="-1842544">
            <a:off x="10661141" y="1556196"/>
            <a:ext cx="2059839" cy="522684"/>
          </a:xfrm>
          <a:custGeom>
            <a:avLst/>
            <a:gdLst/>
            <a:ahLst/>
            <a:cxnLst/>
            <a:rect r="r" b="b" t="t" l="l"/>
            <a:pathLst>
              <a:path h="522684" w="2059839">
                <a:moveTo>
                  <a:pt x="0" y="0"/>
                </a:moveTo>
                <a:lnTo>
                  <a:pt x="2059839" y="0"/>
                </a:lnTo>
                <a:lnTo>
                  <a:pt x="2059839" y="522684"/>
                </a:lnTo>
                <a:lnTo>
                  <a:pt x="0" y="522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245176">
            <a:off x="12631048" y="5554149"/>
            <a:ext cx="1700566" cy="776076"/>
          </a:xfrm>
          <a:custGeom>
            <a:avLst/>
            <a:gdLst/>
            <a:ahLst/>
            <a:cxnLst/>
            <a:rect r="r" b="b" t="t" l="l"/>
            <a:pathLst>
              <a:path h="776076" w="1700566">
                <a:moveTo>
                  <a:pt x="0" y="0"/>
                </a:moveTo>
                <a:lnTo>
                  <a:pt x="1700565" y="0"/>
                </a:lnTo>
                <a:lnTo>
                  <a:pt x="1700565" y="776076"/>
                </a:lnTo>
                <a:lnTo>
                  <a:pt x="0" y="7760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9258607">
            <a:off x="4000112" y="3013958"/>
            <a:ext cx="1789172" cy="724615"/>
          </a:xfrm>
          <a:custGeom>
            <a:avLst/>
            <a:gdLst/>
            <a:ahLst/>
            <a:cxnLst/>
            <a:rect r="r" b="b" t="t" l="l"/>
            <a:pathLst>
              <a:path h="724615" w="1789172">
                <a:moveTo>
                  <a:pt x="0" y="0"/>
                </a:moveTo>
                <a:lnTo>
                  <a:pt x="1789172" y="0"/>
                </a:lnTo>
                <a:lnTo>
                  <a:pt x="1789172" y="724614"/>
                </a:lnTo>
                <a:lnTo>
                  <a:pt x="0" y="7246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255146">
            <a:off x="6939913" y="1894082"/>
            <a:ext cx="1269094" cy="617097"/>
          </a:xfrm>
          <a:custGeom>
            <a:avLst/>
            <a:gdLst/>
            <a:ahLst/>
            <a:cxnLst/>
            <a:rect r="r" b="b" t="t" l="l"/>
            <a:pathLst>
              <a:path h="617097" w="1269094">
                <a:moveTo>
                  <a:pt x="0" y="0"/>
                </a:moveTo>
                <a:lnTo>
                  <a:pt x="1269094" y="0"/>
                </a:lnTo>
                <a:lnTo>
                  <a:pt x="1269094" y="617096"/>
                </a:lnTo>
                <a:lnTo>
                  <a:pt x="0" y="6170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4050142" y="3308104"/>
            <a:ext cx="1035110" cy="635299"/>
          </a:xfrm>
          <a:custGeom>
            <a:avLst/>
            <a:gdLst/>
            <a:ahLst/>
            <a:cxnLst/>
            <a:rect r="r" b="b" t="t" l="l"/>
            <a:pathLst>
              <a:path h="635299" w="1035110">
                <a:moveTo>
                  <a:pt x="0" y="0"/>
                </a:moveTo>
                <a:lnTo>
                  <a:pt x="1035110" y="0"/>
                </a:lnTo>
                <a:lnTo>
                  <a:pt x="1035110" y="635299"/>
                </a:lnTo>
                <a:lnTo>
                  <a:pt x="0" y="635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124294" y="2363948"/>
            <a:ext cx="3279237" cy="10123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Medium"/>
              </a:rPr>
              <a:t>VILLAGE/</a:t>
            </a:r>
          </a:p>
          <a:p>
            <a:pPr algn="ctr">
              <a:lnSpc>
                <a:spcPts val="3924"/>
              </a:lnSpc>
              <a:spcBef>
                <a:spcPct val="0"/>
              </a:spcBef>
            </a:pPr>
            <a:r>
              <a:rPr lang="en-US" sz="3600">
                <a:solidFill>
                  <a:srgbClr val="FFFFFF"/>
                </a:solidFill>
                <a:latin typeface="HK Grotesk Medium"/>
              </a:rPr>
              <a:t>TOWN</a:t>
            </a:r>
          </a:p>
        </p:txBody>
      </p:sp>
      <p:sp>
        <p:nvSpPr>
          <p:cNvPr name="TextBox 10" id="10"/>
          <p:cNvSpPr txBox="true"/>
          <p:nvPr/>
        </p:nvSpPr>
        <p:spPr>
          <a:xfrm rot="0">
            <a:off x="5934842" y="703753"/>
            <a:ext cx="3279237" cy="5170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Medium"/>
              </a:rPr>
              <a:t>DURATION</a:t>
            </a:r>
          </a:p>
        </p:txBody>
      </p:sp>
      <p:sp>
        <p:nvSpPr>
          <p:cNvPr name="TextBox 11" id="11"/>
          <p:cNvSpPr txBox="true"/>
          <p:nvPr/>
        </p:nvSpPr>
        <p:spPr>
          <a:xfrm rot="0">
            <a:off x="12710018" y="805221"/>
            <a:ext cx="3279237" cy="10123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Medium"/>
              </a:rPr>
              <a:t>SOCIAL MEDIA PROFILES</a:t>
            </a:r>
          </a:p>
        </p:txBody>
      </p:sp>
      <p:sp>
        <p:nvSpPr>
          <p:cNvPr name="TextBox 12" id="12"/>
          <p:cNvSpPr txBox="true"/>
          <p:nvPr/>
        </p:nvSpPr>
        <p:spPr>
          <a:xfrm rot="0">
            <a:off x="14728302" y="3103391"/>
            <a:ext cx="2958026" cy="20029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Medium"/>
              </a:rPr>
              <a:t>DEVICE USAGE PATTERNS</a:t>
            </a:r>
          </a:p>
          <a:p>
            <a:pPr algn="ctr">
              <a:lnSpc>
                <a:spcPts val="3924"/>
              </a:lnSpc>
              <a:spcBef>
                <a:spcPct val="0"/>
              </a:spcBef>
            </a:pPr>
          </a:p>
        </p:txBody>
      </p:sp>
      <p:sp>
        <p:nvSpPr>
          <p:cNvPr name="TextBox 13" id="13"/>
          <p:cNvSpPr txBox="true"/>
          <p:nvPr/>
        </p:nvSpPr>
        <p:spPr>
          <a:xfrm rot="0">
            <a:off x="14050142" y="6795617"/>
            <a:ext cx="3878227" cy="20029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Medium"/>
              </a:rPr>
              <a:t>BANKED/ OR NOT</a:t>
            </a:r>
          </a:p>
          <a:p>
            <a:pPr marL="777240" indent="-388620" lvl="1">
              <a:lnSpc>
                <a:spcPts val="3924"/>
              </a:lnSpc>
              <a:buFont typeface="Arial"/>
              <a:buChar char="•"/>
            </a:pPr>
            <a:r>
              <a:rPr lang="en-US" sz="3600">
                <a:solidFill>
                  <a:srgbClr val="FFFFFF"/>
                </a:solidFill>
                <a:latin typeface="HK Grotesk Medium"/>
              </a:rPr>
              <a:t>credit history</a:t>
            </a:r>
          </a:p>
          <a:p>
            <a:pPr marL="777240" indent="-388620" lvl="1">
              <a:lnSpc>
                <a:spcPts val="3924"/>
              </a:lnSpc>
              <a:buFont typeface="Arial"/>
              <a:buChar char="•"/>
            </a:pPr>
            <a:r>
              <a:rPr lang="en-US" sz="3600">
                <a:solidFill>
                  <a:srgbClr val="FFFFFF"/>
                </a:solidFill>
                <a:latin typeface="HK Grotesk Medium"/>
              </a:rPr>
              <a:t>deposit patterns</a:t>
            </a:r>
          </a:p>
        </p:txBody>
      </p:sp>
      <p:sp>
        <p:nvSpPr>
          <p:cNvPr name="TextBox 14" id="14"/>
          <p:cNvSpPr txBox="true"/>
          <p:nvPr/>
        </p:nvSpPr>
        <p:spPr>
          <a:xfrm rot="0">
            <a:off x="359631" y="6300317"/>
            <a:ext cx="4766762" cy="29935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Medium"/>
              </a:rPr>
              <a:t>GROUP/SINGLE</a:t>
            </a:r>
          </a:p>
          <a:p>
            <a:pPr algn="ctr">
              <a:lnSpc>
                <a:spcPts val="3924"/>
              </a:lnSpc>
              <a:spcBef>
                <a:spcPct val="0"/>
              </a:spcBef>
            </a:pPr>
            <a:r>
              <a:rPr lang="en-US" sz="3600">
                <a:solidFill>
                  <a:srgbClr val="FFFFFF"/>
                </a:solidFill>
                <a:latin typeface="HK Grotesk Medium"/>
              </a:rPr>
              <a:t>If group loan, only one person should fill the Loan application form and invite others from Contacts .</a:t>
            </a:r>
          </a:p>
        </p:txBody>
      </p:sp>
      <p:sp>
        <p:nvSpPr>
          <p:cNvPr name="Freeform 15" id="15"/>
          <p:cNvSpPr/>
          <p:nvPr/>
        </p:nvSpPr>
        <p:spPr>
          <a:xfrm flipH="false" flipV="false" rot="8521287">
            <a:off x="4608838" y="5954092"/>
            <a:ext cx="1035110" cy="635299"/>
          </a:xfrm>
          <a:custGeom>
            <a:avLst/>
            <a:gdLst/>
            <a:ahLst/>
            <a:cxnLst/>
            <a:rect r="r" b="b" t="t" l="l"/>
            <a:pathLst>
              <a:path h="635299" w="1035110">
                <a:moveTo>
                  <a:pt x="0" y="0"/>
                </a:moveTo>
                <a:lnTo>
                  <a:pt x="1035111" y="0"/>
                </a:lnTo>
                <a:lnTo>
                  <a:pt x="1035111" y="635299"/>
                </a:lnTo>
                <a:lnTo>
                  <a:pt x="0" y="635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6378078">
            <a:off x="8768167" y="6449392"/>
            <a:ext cx="1035110" cy="635299"/>
          </a:xfrm>
          <a:custGeom>
            <a:avLst/>
            <a:gdLst/>
            <a:ahLst/>
            <a:cxnLst/>
            <a:rect r="r" b="b" t="t" l="l"/>
            <a:pathLst>
              <a:path h="635299" w="1035110">
                <a:moveTo>
                  <a:pt x="0" y="0"/>
                </a:moveTo>
                <a:lnTo>
                  <a:pt x="1035111" y="0"/>
                </a:lnTo>
                <a:lnTo>
                  <a:pt x="1035111" y="635299"/>
                </a:lnTo>
                <a:lnTo>
                  <a:pt x="0" y="635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7685077" y="7381526"/>
            <a:ext cx="4156635" cy="2206969"/>
          </a:xfrm>
          <a:prstGeom prst="rect">
            <a:avLst/>
          </a:prstGeom>
        </p:spPr>
        <p:txBody>
          <a:bodyPr anchor="t" rtlCol="false" tIns="0" lIns="0" bIns="0" rIns="0">
            <a:spAutoFit/>
          </a:bodyPr>
          <a:lstStyle/>
          <a:p>
            <a:pPr algn="ctr">
              <a:lnSpc>
                <a:spcPts val="3495"/>
              </a:lnSpc>
            </a:pPr>
            <a:r>
              <a:rPr lang="en-US" sz="3206">
                <a:solidFill>
                  <a:srgbClr val="FFFFFF"/>
                </a:solidFill>
                <a:latin typeface="HK Grotesk Medium"/>
              </a:rPr>
              <a:t>PURPOSE OF LOAN</a:t>
            </a:r>
          </a:p>
          <a:p>
            <a:pPr algn="just" marL="692275" indent="-346137" lvl="1">
              <a:lnSpc>
                <a:spcPts val="3495"/>
              </a:lnSpc>
              <a:buFont typeface="Arial"/>
              <a:buChar char="•"/>
            </a:pPr>
            <a:r>
              <a:rPr lang="en-US" sz="3206">
                <a:solidFill>
                  <a:srgbClr val="FFFFFF"/>
                </a:solidFill>
                <a:latin typeface="HK Grotesk Medium"/>
              </a:rPr>
              <a:t>Eduaction</a:t>
            </a:r>
          </a:p>
          <a:p>
            <a:pPr algn="just" marL="692275" indent="-346137" lvl="1">
              <a:lnSpc>
                <a:spcPts val="3495"/>
              </a:lnSpc>
              <a:buFont typeface="Arial"/>
              <a:buChar char="•"/>
            </a:pPr>
            <a:r>
              <a:rPr lang="en-US" sz="3206">
                <a:solidFill>
                  <a:srgbClr val="FFFFFF"/>
                </a:solidFill>
                <a:latin typeface="HK Grotesk Medium"/>
              </a:rPr>
              <a:t>Business</a:t>
            </a:r>
          </a:p>
          <a:p>
            <a:pPr algn="just" marL="692275" indent="-346137" lvl="1">
              <a:lnSpc>
                <a:spcPts val="3495"/>
              </a:lnSpc>
              <a:buFont typeface="Arial"/>
              <a:buChar char="•"/>
            </a:pPr>
            <a:r>
              <a:rPr lang="en-US" sz="3206">
                <a:solidFill>
                  <a:srgbClr val="FFFFFF"/>
                </a:solidFill>
                <a:latin typeface="HK Grotesk Medium"/>
              </a:rPr>
              <a:t>Health</a:t>
            </a:r>
          </a:p>
          <a:p>
            <a:pPr algn="just" marL="692275" indent="-346137" lvl="1">
              <a:lnSpc>
                <a:spcPts val="3495"/>
              </a:lnSpc>
              <a:buFont typeface="Arial"/>
              <a:buChar char="•"/>
            </a:pPr>
            <a:r>
              <a:rPr lang="en-US" sz="3206">
                <a:solidFill>
                  <a:srgbClr val="FFFFFF"/>
                </a:solidFill>
                <a:latin typeface="HK Grotesk Medium"/>
              </a:rPr>
              <a:t>Others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Freeform 2" id="2"/>
          <p:cNvSpPr/>
          <p:nvPr/>
        </p:nvSpPr>
        <p:spPr>
          <a:xfrm flipH="false" flipV="false" rot="0">
            <a:off x="4099785" y="2921713"/>
            <a:ext cx="10088429" cy="4199309"/>
          </a:xfrm>
          <a:custGeom>
            <a:avLst/>
            <a:gdLst/>
            <a:ahLst/>
            <a:cxnLst/>
            <a:rect r="r" b="b" t="t" l="l"/>
            <a:pathLst>
              <a:path h="4199309" w="10088429">
                <a:moveTo>
                  <a:pt x="0" y="0"/>
                </a:moveTo>
                <a:lnTo>
                  <a:pt x="10088430" y="0"/>
                </a:lnTo>
                <a:lnTo>
                  <a:pt x="10088430" y="4199308"/>
                </a:lnTo>
                <a:lnTo>
                  <a:pt x="0" y="4199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87839" y="3896773"/>
            <a:ext cx="6712322" cy="2675477"/>
          </a:xfrm>
          <a:prstGeom prst="rect">
            <a:avLst/>
          </a:prstGeom>
        </p:spPr>
        <p:txBody>
          <a:bodyPr anchor="t" rtlCol="false" tIns="0" lIns="0" bIns="0" rIns="0">
            <a:spAutoFit/>
          </a:bodyPr>
          <a:lstStyle/>
          <a:p>
            <a:pPr algn="ctr">
              <a:lnSpc>
                <a:spcPts val="5450"/>
              </a:lnSpc>
              <a:spcBef>
                <a:spcPct val="0"/>
              </a:spcBef>
            </a:pPr>
            <a:r>
              <a:rPr lang="en-US" sz="5000">
                <a:solidFill>
                  <a:srgbClr val="000000"/>
                </a:solidFill>
                <a:latin typeface="Lemon Tuesday Bold"/>
              </a:rPr>
              <a:t>Alternative data sources for loan approval </a:t>
            </a:r>
          </a:p>
          <a:p>
            <a:pPr algn="ctr">
              <a:lnSpc>
                <a:spcPts val="4791"/>
              </a:lnSpc>
              <a:spcBef>
                <a:spcPct val="0"/>
              </a:spcBef>
            </a:pPr>
          </a:p>
        </p:txBody>
      </p:sp>
      <p:sp>
        <p:nvSpPr>
          <p:cNvPr name="Freeform 4" id="4"/>
          <p:cNvSpPr/>
          <p:nvPr/>
        </p:nvSpPr>
        <p:spPr>
          <a:xfrm flipH="false" flipV="false" rot="-1842544">
            <a:off x="12851386" y="2800202"/>
            <a:ext cx="2059839" cy="522684"/>
          </a:xfrm>
          <a:custGeom>
            <a:avLst/>
            <a:gdLst/>
            <a:ahLst/>
            <a:cxnLst/>
            <a:rect r="r" b="b" t="t" l="l"/>
            <a:pathLst>
              <a:path h="522684" w="2059839">
                <a:moveTo>
                  <a:pt x="0" y="0"/>
                </a:moveTo>
                <a:lnTo>
                  <a:pt x="2059839" y="0"/>
                </a:lnTo>
                <a:lnTo>
                  <a:pt x="2059839" y="522684"/>
                </a:lnTo>
                <a:lnTo>
                  <a:pt x="0" y="522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245176">
            <a:off x="13337932" y="5545796"/>
            <a:ext cx="1700566" cy="776076"/>
          </a:xfrm>
          <a:custGeom>
            <a:avLst/>
            <a:gdLst/>
            <a:ahLst/>
            <a:cxnLst/>
            <a:rect r="r" b="b" t="t" l="l"/>
            <a:pathLst>
              <a:path h="776076" w="1700566">
                <a:moveTo>
                  <a:pt x="0" y="0"/>
                </a:moveTo>
                <a:lnTo>
                  <a:pt x="1700565" y="0"/>
                </a:lnTo>
                <a:lnTo>
                  <a:pt x="1700565" y="776077"/>
                </a:lnTo>
                <a:lnTo>
                  <a:pt x="0" y="7760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174743">
            <a:off x="2523524" y="5588584"/>
            <a:ext cx="2479979" cy="765694"/>
          </a:xfrm>
          <a:custGeom>
            <a:avLst/>
            <a:gdLst/>
            <a:ahLst/>
            <a:cxnLst/>
            <a:rect r="r" b="b" t="t" l="l"/>
            <a:pathLst>
              <a:path h="765694" w="2479979">
                <a:moveTo>
                  <a:pt x="0" y="0"/>
                </a:moveTo>
                <a:lnTo>
                  <a:pt x="2479979" y="0"/>
                </a:lnTo>
                <a:lnTo>
                  <a:pt x="2479979" y="765693"/>
                </a:lnTo>
                <a:lnTo>
                  <a:pt x="0" y="765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866617">
            <a:off x="5158465" y="2703328"/>
            <a:ext cx="1789172" cy="724615"/>
          </a:xfrm>
          <a:custGeom>
            <a:avLst/>
            <a:gdLst/>
            <a:ahLst/>
            <a:cxnLst/>
            <a:rect r="r" b="b" t="t" l="l"/>
            <a:pathLst>
              <a:path h="724615" w="1789172">
                <a:moveTo>
                  <a:pt x="0" y="0"/>
                </a:moveTo>
                <a:lnTo>
                  <a:pt x="1789172" y="0"/>
                </a:lnTo>
                <a:lnTo>
                  <a:pt x="1789172" y="724615"/>
                </a:lnTo>
                <a:lnTo>
                  <a:pt x="0" y="7246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2123895" y="1211759"/>
            <a:ext cx="3279237" cy="10123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Medium"/>
              </a:rPr>
              <a:t>ASSETS INFORMATION</a:t>
            </a:r>
          </a:p>
        </p:txBody>
      </p:sp>
      <p:sp>
        <p:nvSpPr>
          <p:cNvPr name="TextBox 9" id="9"/>
          <p:cNvSpPr txBox="true"/>
          <p:nvPr/>
        </p:nvSpPr>
        <p:spPr>
          <a:xfrm rot="0">
            <a:off x="9169521" y="550844"/>
            <a:ext cx="3330640" cy="983308"/>
          </a:xfrm>
          <a:prstGeom prst="rect">
            <a:avLst/>
          </a:prstGeom>
        </p:spPr>
        <p:txBody>
          <a:bodyPr anchor="t" rtlCol="false" tIns="0" lIns="0" bIns="0" rIns="0">
            <a:spAutoFit/>
          </a:bodyPr>
          <a:lstStyle/>
          <a:p>
            <a:pPr algn="ctr">
              <a:lnSpc>
                <a:spcPts val="3890"/>
              </a:lnSpc>
              <a:spcBef>
                <a:spcPct val="0"/>
              </a:spcBef>
            </a:pPr>
            <a:r>
              <a:rPr lang="en-US" sz="3568">
                <a:solidFill>
                  <a:srgbClr val="FFFFFF"/>
                </a:solidFill>
                <a:latin typeface="HK Grotesk Medium"/>
              </a:rPr>
              <a:t>INCOME  PROOF </a:t>
            </a:r>
          </a:p>
        </p:txBody>
      </p:sp>
      <p:sp>
        <p:nvSpPr>
          <p:cNvPr name="TextBox 10" id="10"/>
          <p:cNvSpPr txBox="true"/>
          <p:nvPr/>
        </p:nvSpPr>
        <p:spPr>
          <a:xfrm rot="0">
            <a:off x="484277" y="4468463"/>
            <a:ext cx="3279237" cy="10123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Medium"/>
              </a:rPr>
              <a:t>BIOGRAPHICAL INFORMATION</a:t>
            </a:r>
          </a:p>
        </p:txBody>
      </p:sp>
      <p:sp>
        <p:nvSpPr>
          <p:cNvPr name="TextBox 11" id="11"/>
          <p:cNvSpPr txBox="true"/>
          <p:nvPr/>
        </p:nvSpPr>
        <p:spPr>
          <a:xfrm rot="0">
            <a:off x="15099305" y="2329726"/>
            <a:ext cx="2958026" cy="2993517"/>
          </a:xfrm>
          <a:prstGeom prst="rect">
            <a:avLst/>
          </a:prstGeom>
        </p:spPr>
        <p:txBody>
          <a:bodyPr anchor="t" rtlCol="false" tIns="0" lIns="0" bIns="0" rIns="0">
            <a:spAutoFit/>
          </a:bodyPr>
          <a:lstStyle/>
          <a:p>
            <a:pPr algn="ctr">
              <a:lnSpc>
                <a:spcPts val="3924"/>
              </a:lnSpc>
            </a:pPr>
            <a:r>
              <a:rPr lang="en-US" sz="3600">
                <a:solidFill>
                  <a:srgbClr val="FFFFFF"/>
                </a:solidFill>
                <a:latin typeface="HK Grotesk Medium"/>
              </a:rPr>
              <a:t>BILLS (PROOF NEEDED)</a:t>
            </a:r>
          </a:p>
          <a:p>
            <a:pPr algn="ctr">
              <a:lnSpc>
                <a:spcPts val="3924"/>
              </a:lnSpc>
            </a:pPr>
            <a:r>
              <a:rPr lang="en-US" sz="3600">
                <a:solidFill>
                  <a:srgbClr val="FFFFFF"/>
                </a:solidFill>
                <a:latin typeface="HK Grotesk Medium"/>
              </a:rPr>
              <a:t> Cable TV, electricity, water</a:t>
            </a:r>
          </a:p>
          <a:p>
            <a:pPr algn="ctr">
              <a:lnSpc>
                <a:spcPts val="3924"/>
              </a:lnSpc>
              <a:spcBef>
                <a:spcPct val="0"/>
              </a:spcBef>
            </a:pPr>
          </a:p>
        </p:txBody>
      </p:sp>
      <p:sp>
        <p:nvSpPr>
          <p:cNvPr name="Freeform 12" id="12"/>
          <p:cNvSpPr/>
          <p:nvPr/>
        </p:nvSpPr>
        <p:spPr>
          <a:xfrm flipH="false" flipV="false" rot="-2445257">
            <a:off x="9225868" y="1993242"/>
            <a:ext cx="1035110" cy="635299"/>
          </a:xfrm>
          <a:custGeom>
            <a:avLst/>
            <a:gdLst/>
            <a:ahLst/>
            <a:cxnLst/>
            <a:rect r="r" b="b" t="t" l="l"/>
            <a:pathLst>
              <a:path h="635299" w="1035110">
                <a:moveTo>
                  <a:pt x="0" y="0"/>
                </a:moveTo>
                <a:lnTo>
                  <a:pt x="1035110" y="0"/>
                </a:lnTo>
                <a:lnTo>
                  <a:pt x="1035110" y="635299"/>
                </a:lnTo>
                <a:lnTo>
                  <a:pt x="0" y="635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3052649" y="8741283"/>
            <a:ext cx="3644261" cy="5170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Medium"/>
              </a:rPr>
              <a:t>QUALIFICATION</a:t>
            </a:r>
          </a:p>
        </p:txBody>
      </p:sp>
      <p:sp>
        <p:nvSpPr>
          <p:cNvPr name="Freeform 14" id="14"/>
          <p:cNvSpPr/>
          <p:nvPr/>
        </p:nvSpPr>
        <p:spPr>
          <a:xfrm flipH="false" flipV="false" rot="7079014">
            <a:off x="4672298" y="7305442"/>
            <a:ext cx="2059839" cy="522684"/>
          </a:xfrm>
          <a:custGeom>
            <a:avLst/>
            <a:gdLst/>
            <a:ahLst/>
            <a:cxnLst/>
            <a:rect r="r" b="b" t="t" l="l"/>
            <a:pathLst>
              <a:path h="522684" w="2059839">
                <a:moveTo>
                  <a:pt x="0" y="0"/>
                </a:moveTo>
                <a:lnTo>
                  <a:pt x="2059839" y="0"/>
                </a:lnTo>
                <a:lnTo>
                  <a:pt x="2059839" y="522684"/>
                </a:lnTo>
                <a:lnTo>
                  <a:pt x="0" y="522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4387319" y="6888679"/>
            <a:ext cx="3330640" cy="497533"/>
          </a:xfrm>
          <a:prstGeom prst="rect">
            <a:avLst/>
          </a:prstGeom>
        </p:spPr>
        <p:txBody>
          <a:bodyPr anchor="t" rtlCol="false" tIns="0" lIns="0" bIns="0" rIns="0">
            <a:spAutoFit/>
          </a:bodyPr>
          <a:lstStyle/>
          <a:p>
            <a:pPr algn="ctr">
              <a:lnSpc>
                <a:spcPts val="3890"/>
              </a:lnSpc>
              <a:spcBef>
                <a:spcPct val="0"/>
              </a:spcBef>
            </a:pPr>
            <a:r>
              <a:rPr lang="en-US" sz="3568">
                <a:solidFill>
                  <a:srgbClr val="FFFFFF"/>
                </a:solidFill>
                <a:latin typeface="HK Grotesk Medium"/>
              </a:rPr>
              <a:t>OCCUPATION</a:t>
            </a:r>
          </a:p>
        </p:txBody>
      </p:sp>
      <p:sp>
        <p:nvSpPr>
          <p:cNvPr name="Freeform 16" id="16"/>
          <p:cNvSpPr/>
          <p:nvPr/>
        </p:nvSpPr>
        <p:spPr>
          <a:xfrm flipH="false" flipV="false" rot="4032056">
            <a:off x="9940255" y="7029157"/>
            <a:ext cx="1789172" cy="724615"/>
          </a:xfrm>
          <a:custGeom>
            <a:avLst/>
            <a:gdLst/>
            <a:ahLst/>
            <a:cxnLst/>
            <a:rect r="r" b="b" t="t" l="l"/>
            <a:pathLst>
              <a:path h="724615" w="1789172">
                <a:moveTo>
                  <a:pt x="0" y="0"/>
                </a:moveTo>
                <a:lnTo>
                  <a:pt x="1789172" y="0"/>
                </a:lnTo>
                <a:lnTo>
                  <a:pt x="1789172" y="724614"/>
                </a:lnTo>
                <a:lnTo>
                  <a:pt x="0" y="7246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9706577" y="8468487"/>
            <a:ext cx="3359621" cy="517017"/>
          </a:xfrm>
          <a:prstGeom prst="rect">
            <a:avLst/>
          </a:prstGeom>
        </p:spPr>
        <p:txBody>
          <a:bodyPr anchor="t" rtlCol="false" tIns="0" lIns="0" bIns="0" rIns="0">
            <a:spAutoFit/>
          </a:bodyPr>
          <a:lstStyle/>
          <a:p>
            <a:pPr algn="ctr">
              <a:lnSpc>
                <a:spcPts val="3924"/>
              </a:lnSpc>
              <a:spcBef>
                <a:spcPct val="0"/>
              </a:spcBef>
            </a:pPr>
            <a:r>
              <a:rPr lang="en-US" sz="3600">
                <a:solidFill>
                  <a:srgbClr val="FFFFFF"/>
                </a:solidFill>
                <a:latin typeface="HK Grotesk Medium"/>
              </a:rPr>
              <a:t>LOAN AMOUNT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679756" y="3479744"/>
            <a:ext cx="14928487" cy="5405755"/>
          </a:xfrm>
          <a:prstGeom prst="rect">
            <a:avLst/>
          </a:prstGeom>
        </p:spPr>
        <p:txBody>
          <a:bodyPr anchor="t" rtlCol="false" tIns="0" lIns="0" bIns="0" rIns="0">
            <a:spAutoFit/>
          </a:bodyPr>
          <a:lstStyle/>
          <a:p>
            <a:pPr>
              <a:lnSpc>
                <a:spcPts val="4759"/>
              </a:lnSpc>
            </a:pPr>
            <a:r>
              <a:rPr lang="en-US" sz="3999">
                <a:solidFill>
                  <a:srgbClr val="FFFFFF"/>
                </a:solidFill>
                <a:latin typeface="HK Grotesk Bold"/>
              </a:rPr>
              <a:t>On the lender’s side platform is not selling the entire loan to a single investor instead it does a  </a:t>
            </a:r>
            <a:r>
              <a:rPr lang="en-US" sz="3999">
                <a:solidFill>
                  <a:srgbClr val="FFFFFF"/>
                </a:solidFill>
                <a:latin typeface="HK Grotesk Bold"/>
              </a:rPr>
              <a:t>little bit of quote-unquote securitization where it breaks up the loan into little chunks so that idiosyncratic risks could be diluted and reduced from an investor perspective</a:t>
            </a:r>
          </a:p>
          <a:p>
            <a:pPr>
              <a:lnSpc>
                <a:spcPts val="4759"/>
              </a:lnSpc>
            </a:pPr>
          </a:p>
          <a:p>
            <a:pPr>
              <a:lnSpc>
                <a:spcPts val="4759"/>
              </a:lnSpc>
            </a:pPr>
            <a:r>
              <a:rPr lang="en-US" sz="3999">
                <a:solidFill>
                  <a:srgbClr val="FFFFFF"/>
                </a:solidFill>
                <a:latin typeface="HK Grotesk Bold"/>
              </a:rPr>
              <a:t>Eg:- Rs.1,000 loan will be broken up into 4 notes of Rs. 250 each.</a:t>
            </a:r>
          </a:p>
          <a:p>
            <a:pPr algn="l" marL="0" indent="0" lvl="0">
              <a:lnSpc>
                <a:spcPts val="4759"/>
              </a:lnSpc>
              <a:spcBef>
                <a:spcPct val="0"/>
              </a:spcBef>
            </a:pPr>
            <a:r>
              <a:rPr lang="en-US" sz="3999">
                <a:solidFill>
                  <a:srgbClr val="FFFFFF"/>
                </a:solidFill>
                <a:latin typeface="HK Grotesk Bold"/>
              </a:rPr>
              <a:t>Investors/Lenders can choose to invest in different increments of Rs. 250 </a:t>
            </a:r>
          </a:p>
        </p:txBody>
      </p:sp>
      <p:sp>
        <p:nvSpPr>
          <p:cNvPr name="TextBox 3" id="3"/>
          <p:cNvSpPr txBox="true"/>
          <p:nvPr/>
        </p:nvSpPr>
        <p:spPr>
          <a:xfrm rot="0">
            <a:off x="1687694" y="1095375"/>
            <a:ext cx="12393456" cy="993140"/>
          </a:xfrm>
          <a:prstGeom prst="rect">
            <a:avLst/>
          </a:prstGeom>
        </p:spPr>
        <p:txBody>
          <a:bodyPr anchor="t" rtlCol="false" tIns="0" lIns="0" bIns="0" rIns="0">
            <a:spAutoFit/>
          </a:bodyPr>
          <a:lstStyle/>
          <a:p>
            <a:pPr algn="l" marL="0" indent="0" lvl="0">
              <a:lnSpc>
                <a:spcPts val="7630"/>
              </a:lnSpc>
              <a:spcBef>
                <a:spcPct val="0"/>
              </a:spcBef>
            </a:pPr>
            <a:r>
              <a:rPr lang="en-US" sz="7000">
                <a:solidFill>
                  <a:srgbClr val="010101"/>
                </a:solidFill>
                <a:latin typeface="Lemon Tuesday"/>
              </a:rPr>
              <a:t>4. Lender's Side</a:t>
            </a:r>
          </a:p>
        </p:txBody>
      </p:sp>
      <p:sp>
        <p:nvSpPr>
          <p:cNvPr name="Freeform 4" id="4"/>
          <p:cNvSpPr/>
          <p:nvPr/>
        </p:nvSpPr>
        <p:spPr>
          <a:xfrm flipH="false" flipV="false" rot="543991">
            <a:off x="2506553" y="2130703"/>
            <a:ext cx="3166103" cy="664882"/>
          </a:xfrm>
          <a:custGeom>
            <a:avLst/>
            <a:gdLst/>
            <a:ahLst/>
            <a:cxnLst/>
            <a:rect r="r" b="b" t="t" l="l"/>
            <a:pathLst>
              <a:path h="664882" w="3166103">
                <a:moveTo>
                  <a:pt x="0" y="0"/>
                </a:moveTo>
                <a:lnTo>
                  <a:pt x="3166103" y="0"/>
                </a:lnTo>
                <a:lnTo>
                  <a:pt x="3166103" y="664882"/>
                </a:lnTo>
                <a:lnTo>
                  <a:pt x="0" y="664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636341" y="3338567"/>
            <a:ext cx="15015317" cy="5919733"/>
          </a:xfrm>
          <a:prstGeom prst="rect">
            <a:avLst/>
          </a:prstGeom>
        </p:spPr>
        <p:txBody>
          <a:bodyPr anchor="t" rtlCol="false" tIns="0" lIns="0" bIns="0" rIns="0">
            <a:spAutoFit/>
          </a:bodyPr>
          <a:lstStyle/>
          <a:p>
            <a:pPr>
              <a:lnSpc>
                <a:spcPts val="4759"/>
              </a:lnSpc>
            </a:pPr>
            <a:r>
              <a:rPr lang="en-US" sz="3999">
                <a:solidFill>
                  <a:srgbClr val="FFFFFF"/>
                </a:solidFill>
                <a:latin typeface="HK Grotesk Bold"/>
              </a:rPr>
              <a:t>In many cases, the apps indulge in online harassment in the form of threatening calls and messages to the person’s friends and family.</a:t>
            </a:r>
          </a:p>
          <a:p>
            <a:pPr>
              <a:lnSpc>
                <a:spcPts val="4759"/>
              </a:lnSpc>
            </a:pPr>
          </a:p>
          <a:p>
            <a:pPr>
              <a:lnSpc>
                <a:spcPts val="4759"/>
              </a:lnSpc>
            </a:pPr>
            <a:r>
              <a:rPr lang="en-US" sz="3999">
                <a:solidFill>
                  <a:srgbClr val="FFFFFF"/>
                </a:solidFill>
                <a:latin typeface="HK Grotesk Bold"/>
              </a:rPr>
              <a:t>Our application prevents this in two ways:</a:t>
            </a:r>
          </a:p>
          <a:p>
            <a:pPr>
              <a:lnSpc>
                <a:spcPts val="4759"/>
              </a:lnSpc>
            </a:pPr>
          </a:p>
          <a:p>
            <a:pPr marL="863599" indent="-431800" lvl="1">
              <a:lnSpc>
                <a:spcPts val="4759"/>
              </a:lnSpc>
              <a:buFont typeface="Arial"/>
              <a:buChar char="•"/>
            </a:pPr>
            <a:r>
              <a:rPr lang="en-US" sz="3999">
                <a:solidFill>
                  <a:srgbClr val="FFFFFF"/>
                </a:solidFill>
                <a:latin typeface="HK Grotesk Bold"/>
              </a:rPr>
              <a:t>Not disclosing the user’s personal information to lenders</a:t>
            </a:r>
          </a:p>
          <a:p>
            <a:pPr marL="863599" indent="-431800" lvl="1">
              <a:lnSpc>
                <a:spcPts val="4759"/>
              </a:lnSpc>
              <a:buFont typeface="Arial"/>
              <a:buChar char="•"/>
            </a:pPr>
            <a:r>
              <a:rPr lang="en-US" sz="3999">
                <a:solidFill>
                  <a:srgbClr val="FFFFFF"/>
                </a:solidFill>
                <a:latin typeface="HK Grotesk Bold"/>
              </a:rPr>
              <a:t>By dividing the loan amount into notes as discussed in the previous step, the idiosyncratic risk will be diluted.</a:t>
            </a:r>
          </a:p>
          <a:p>
            <a:pPr algn="l" marL="0" indent="0" lvl="0">
              <a:lnSpc>
                <a:spcPts val="4063"/>
              </a:lnSpc>
              <a:spcBef>
                <a:spcPct val="0"/>
              </a:spcBef>
            </a:pPr>
            <a:r>
              <a:rPr lang="en-US" sz="3414">
                <a:solidFill>
                  <a:srgbClr val="FFFFFF"/>
                </a:solidFill>
                <a:latin typeface="HK Grotesk Bold"/>
              </a:rPr>
              <a:t> </a:t>
            </a:r>
          </a:p>
        </p:txBody>
      </p:sp>
      <p:sp>
        <p:nvSpPr>
          <p:cNvPr name="TextBox 3" id="3"/>
          <p:cNvSpPr txBox="true"/>
          <p:nvPr/>
        </p:nvSpPr>
        <p:spPr>
          <a:xfrm rot="-60000">
            <a:off x="1645228" y="1070080"/>
            <a:ext cx="12393456" cy="993140"/>
          </a:xfrm>
          <a:prstGeom prst="rect">
            <a:avLst/>
          </a:prstGeom>
        </p:spPr>
        <p:txBody>
          <a:bodyPr anchor="t" rtlCol="false" tIns="0" lIns="0" bIns="0" rIns="0">
            <a:spAutoFit/>
          </a:bodyPr>
          <a:lstStyle/>
          <a:p>
            <a:pPr algn="l" marL="0" indent="0" lvl="0">
              <a:lnSpc>
                <a:spcPts val="7630"/>
              </a:lnSpc>
              <a:spcBef>
                <a:spcPct val="0"/>
              </a:spcBef>
            </a:pPr>
            <a:r>
              <a:rPr lang="en-US" sz="7000">
                <a:solidFill>
                  <a:srgbClr val="010101"/>
                </a:solidFill>
                <a:latin typeface="Lemon Tuesday"/>
              </a:rPr>
              <a:t>5.No Harrasement</a:t>
            </a:r>
          </a:p>
        </p:txBody>
      </p:sp>
      <p:sp>
        <p:nvSpPr>
          <p:cNvPr name="Freeform 4" id="4"/>
          <p:cNvSpPr/>
          <p:nvPr/>
        </p:nvSpPr>
        <p:spPr>
          <a:xfrm flipH="false" flipV="false" rot="-10800000">
            <a:off x="3008480" y="1870978"/>
            <a:ext cx="5122103" cy="791129"/>
          </a:xfrm>
          <a:custGeom>
            <a:avLst/>
            <a:gdLst/>
            <a:ahLst/>
            <a:cxnLst/>
            <a:rect r="r" b="b" t="t" l="l"/>
            <a:pathLst>
              <a:path h="791129" w="5122103">
                <a:moveTo>
                  <a:pt x="0" y="0"/>
                </a:moveTo>
                <a:lnTo>
                  <a:pt x="5122103" y="0"/>
                </a:lnTo>
                <a:lnTo>
                  <a:pt x="5122103" y="791129"/>
                </a:lnTo>
                <a:lnTo>
                  <a:pt x="0" y="791129"/>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15421" y="4836372"/>
            <a:ext cx="13650121" cy="614255"/>
          </a:xfrm>
          <a:custGeom>
            <a:avLst/>
            <a:gdLst/>
            <a:ahLst/>
            <a:cxnLst/>
            <a:rect r="r" b="b" t="t" l="l"/>
            <a:pathLst>
              <a:path h="614255" w="13650121">
                <a:moveTo>
                  <a:pt x="0" y="0"/>
                </a:moveTo>
                <a:lnTo>
                  <a:pt x="13650122" y="0"/>
                </a:lnTo>
                <a:lnTo>
                  <a:pt x="13650122" y="614256"/>
                </a:lnTo>
                <a:lnTo>
                  <a:pt x="0" y="61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524942" y="1017765"/>
            <a:ext cx="4905247" cy="1761841"/>
            <a:chOff x="0" y="0"/>
            <a:chExt cx="6540330" cy="2349121"/>
          </a:xfrm>
        </p:grpSpPr>
        <p:sp>
          <p:nvSpPr>
            <p:cNvPr name="TextBox 4" id="4"/>
            <p:cNvSpPr txBox="true"/>
            <p:nvPr/>
          </p:nvSpPr>
          <p:spPr>
            <a:xfrm rot="0">
              <a:off x="0" y="-114300"/>
              <a:ext cx="6540330" cy="1245447"/>
            </a:xfrm>
            <a:prstGeom prst="rect">
              <a:avLst/>
            </a:prstGeom>
          </p:spPr>
          <p:txBody>
            <a:bodyPr anchor="t" rtlCol="false" tIns="0" lIns="0" bIns="0" rIns="0">
              <a:spAutoFit/>
            </a:bodyPr>
            <a:lstStyle/>
            <a:p>
              <a:pPr>
                <a:lnSpc>
                  <a:spcPts val="7840"/>
                </a:lnSpc>
              </a:pPr>
              <a:r>
                <a:rPr lang="en-US" sz="5600">
                  <a:solidFill>
                    <a:srgbClr val="006FCF"/>
                  </a:solidFill>
                  <a:latin typeface="Lemon Tuesday"/>
                </a:rPr>
                <a:t>Aayushi Mittal</a:t>
              </a:r>
            </a:p>
          </p:txBody>
        </p:sp>
        <p:sp>
          <p:nvSpPr>
            <p:cNvPr name="TextBox 5" id="5"/>
            <p:cNvSpPr txBox="true"/>
            <p:nvPr/>
          </p:nvSpPr>
          <p:spPr>
            <a:xfrm rot="0">
              <a:off x="0" y="1414570"/>
              <a:ext cx="6540330" cy="934552"/>
            </a:xfrm>
            <a:prstGeom prst="rect">
              <a:avLst/>
            </a:prstGeom>
          </p:spPr>
          <p:txBody>
            <a:bodyPr anchor="t" rtlCol="false" tIns="0" lIns="0" bIns="0" rIns="0">
              <a:spAutoFit/>
            </a:bodyPr>
            <a:lstStyle/>
            <a:p>
              <a:pPr>
                <a:lnSpc>
                  <a:spcPts val="5880"/>
                </a:lnSpc>
              </a:pPr>
              <a:r>
                <a:rPr lang="en-US" sz="4200">
                  <a:solidFill>
                    <a:srgbClr val="242424"/>
                  </a:solidFill>
                  <a:latin typeface="HK Grotesk Light"/>
                </a:rPr>
                <a:t>MAIT</a:t>
              </a:r>
            </a:p>
          </p:txBody>
        </p:sp>
      </p:grpSp>
      <p:grpSp>
        <p:nvGrpSpPr>
          <p:cNvPr name="Group 6" id="6"/>
          <p:cNvGrpSpPr/>
          <p:nvPr/>
        </p:nvGrpSpPr>
        <p:grpSpPr>
          <a:xfrm rot="0">
            <a:off x="11524942" y="3179611"/>
            <a:ext cx="5369823" cy="1761841"/>
            <a:chOff x="0" y="0"/>
            <a:chExt cx="7159764" cy="2349121"/>
          </a:xfrm>
        </p:grpSpPr>
        <p:sp>
          <p:nvSpPr>
            <p:cNvPr name="TextBox 7" id="7"/>
            <p:cNvSpPr txBox="true"/>
            <p:nvPr/>
          </p:nvSpPr>
          <p:spPr>
            <a:xfrm rot="0">
              <a:off x="0" y="-114300"/>
              <a:ext cx="7159764" cy="1245447"/>
            </a:xfrm>
            <a:prstGeom prst="rect">
              <a:avLst/>
            </a:prstGeom>
          </p:spPr>
          <p:txBody>
            <a:bodyPr anchor="t" rtlCol="false" tIns="0" lIns="0" bIns="0" rIns="0">
              <a:spAutoFit/>
            </a:bodyPr>
            <a:lstStyle/>
            <a:p>
              <a:pPr>
                <a:lnSpc>
                  <a:spcPts val="7840"/>
                </a:lnSpc>
              </a:pPr>
              <a:r>
                <a:rPr lang="en-US" sz="5600">
                  <a:solidFill>
                    <a:srgbClr val="006FCF"/>
                  </a:solidFill>
                  <a:latin typeface="Lemon Tuesday"/>
                </a:rPr>
                <a:t>Geetika Thakran</a:t>
              </a:r>
            </a:p>
          </p:txBody>
        </p:sp>
        <p:sp>
          <p:nvSpPr>
            <p:cNvPr name="TextBox 8" id="8"/>
            <p:cNvSpPr txBox="true"/>
            <p:nvPr/>
          </p:nvSpPr>
          <p:spPr>
            <a:xfrm rot="0">
              <a:off x="0" y="1414570"/>
              <a:ext cx="7159764" cy="934552"/>
            </a:xfrm>
            <a:prstGeom prst="rect">
              <a:avLst/>
            </a:prstGeom>
          </p:spPr>
          <p:txBody>
            <a:bodyPr anchor="t" rtlCol="false" tIns="0" lIns="0" bIns="0" rIns="0">
              <a:spAutoFit/>
            </a:bodyPr>
            <a:lstStyle/>
            <a:p>
              <a:pPr algn="l" marL="0" indent="0" lvl="0">
                <a:lnSpc>
                  <a:spcPts val="5880"/>
                </a:lnSpc>
                <a:spcBef>
                  <a:spcPct val="0"/>
                </a:spcBef>
              </a:pPr>
              <a:r>
                <a:rPr lang="en-US" sz="4200">
                  <a:solidFill>
                    <a:srgbClr val="242424"/>
                  </a:solidFill>
                  <a:latin typeface="HK Grotesk Light"/>
                </a:rPr>
                <a:t>GGSIPU</a:t>
              </a:r>
            </a:p>
          </p:txBody>
        </p:sp>
      </p:grpSp>
      <p:grpSp>
        <p:nvGrpSpPr>
          <p:cNvPr name="Group 9" id="9"/>
          <p:cNvGrpSpPr/>
          <p:nvPr/>
        </p:nvGrpSpPr>
        <p:grpSpPr>
          <a:xfrm rot="0">
            <a:off x="11524942" y="5332956"/>
            <a:ext cx="5734358" cy="1761841"/>
            <a:chOff x="0" y="0"/>
            <a:chExt cx="7645810" cy="2349121"/>
          </a:xfrm>
        </p:grpSpPr>
        <p:sp>
          <p:nvSpPr>
            <p:cNvPr name="TextBox 10" id="10"/>
            <p:cNvSpPr txBox="true"/>
            <p:nvPr/>
          </p:nvSpPr>
          <p:spPr>
            <a:xfrm rot="0">
              <a:off x="0" y="-114300"/>
              <a:ext cx="7645810" cy="1245447"/>
            </a:xfrm>
            <a:prstGeom prst="rect">
              <a:avLst/>
            </a:prstGeom>
          </p:spPr>
          <p:txBody>
            <a:bodyPr anchor="t" rtlCol="false" tIns="0" lIns="0" bIns="0" rIns="0">
              <a:spAutoFit/>
            </a:bodyPr>
            <a:lstStyle/>
            <a:p>
              <a:pPr>
                <a:lnSpc>
                  <a:spcPts val="7840"/>
                </a:lnSpc>
              </a:pPr>
              <a:r>
                <a:rPr lang="en-US" sz="5600">
                  <a:solidFill>
                    <a:srgbClr val="006FCF"/>
                  </a:solidFill>
                  <a:latin typeface="Lemon Tuesday"/>
                </a:rPr>
                <a:t>Simran Wadhwani</a:t>
              </a:r>
            </a:p>
          </p:txBody>
        </p:sp>
        <p:sp>
          <p:nvSpPr>
            <p:cNvPr name="TextBox 11" id="11"/>
            <p:cNvSpPr txBox="true"/>
            <p:nvPr/>
          </p:nvSpPr>
          <p:spPr>
            <a:xfrm rot="0">
              <a:off x="0" y="1414570"/>
              <a:ext cx="7645810" cy="934552"/>
            </a:xfrm>
            <a:prstGeom prst="rect">
              <a:avLst/>
            </a:prstGeom>
          </p:spPr>
          <p:txBody>
            <a:bodyPr anchor="t" rtlCol="false" tIns="0" lIns="0" bIns="0" rIns="0">
              <a:spAutoFit/>
            </a:bodyPr>
            <a:lstStyle/>
            <a:p>
              <a:pPr algn="l" marL="0" indent="0" lvl="0">
                <a:lnSpc>
                  <a:spcPts val="5880"/>
                </a:lnSpc>
                <a:spcBef>
                  <a:spcPct val="0"/>
                </a:spcBef>
              </a:pPr>
              <a:r>
                <a:rPr lang="en-US" sz="4200">
                  <a:solidFill>
                    <a:srgbClr val="242424"/>
                  </a:solidFill>
                  <a:latin typeface="HK Grotesk Light"/>
                </a:rPr>
                <a:t>PCE</a:t>
              </a:r>
            </a:p>
          </p:txBody>
        </p:sp>
      </p:grpSp>
      <p:grpSp>
        <p:nvGrpSpPr>
          <p:cNvPr name="Group 12" id="12"/>
          <p:cNvGrpSpPr/>
          <p:nvPr/>
        </p:nvGrpSpPr>
        <p:grpSpPr>
          <a:xfrm rot="0">
            <a:off x="1028700" y="971588"/>
            <a:ext cx="6477739" cy="2834266"/>
            <a:chOff x="0" y="0"/>
            <a:chExt cx="8636986" cy="3779022"/>
          </a:xfrm>
        </p:grpSpPr>
        <p:sp>
          <p:nvSpPr>
            <p:cNvPr name="TextBox 13" id="13"/>
            <p:cNvSpPr txBox="true"/>
            <p:nvPr/>
          </p:nvSpPr>
          <p:spPr>
            <a:xfrm rot="0">
              <a:off x="0" y="2033444"/>
              <a:ext cx="8636986" cy="1745578"/>
            </a:xfrm>
            <a:prstGeom prst="rect">
              <a:avLst/>
            </a:prstGeom>
          </p:spPr>
          <p:txBody>
            <a:bodyPr anchor="t" rtlCol="false" tIns="0" lIns="0" bIns="0" rIns="0">
              <a:spAutoFit/>
            </a:bodyPr>
            <a:lstStyle/>
            <a:p>
              <a:pPr marL="0" indent="0" lvl="0">
                <a:lnSpc>
                  <a:spcPts val="9990"/>
                </a:lnSpc>
                <a:spcBef>
                  <a:spcPct val="0"/>
                </a:spcBef>
              </a:pPr>
              <a:r>
                <a:rPr lang="en-US" sz="9000">
                  <a:solidFill>
                    <a:srgbClr val="242424"/>
                  </a:solidFill>
                  <a:latin typeface="HK Grotesk Bold"/>
                </a:rPr>
                <a:t>Technocrats</a:t>
              </a:r>
            </a:p>
          </p:txBody>
        </p:sp>
        <p:sp>
          <p:nvSpPr>
            <p:cNvPr name="TextBox 14" id="14"/>
            <p:cNvSpPr txBox="true"/>
            <p:nvPr/>
          </p:nvSpPr>
          <p:spPr>
            <a:xfrm rot="0">
              <a:off x="0" y="-171450"/>
              <a:ext cx="8636986" cy="2000250"/>
            </a:xfrm>
            <a:prstGeom prst="rect">
              <a:avLst/>
            </a:prstGeom>
          </p:spPr>
          <p:txBody>
            <a:bodyPr anchor="t" rtlCol="false" tIns="0" lIns="0" bIns="0" rIns="0">
              <a:spAutoFit/>
            </a:bodyPr>
            <a:lstStyle/>
            <a:p>
              <a:pPr>
                <a:lnSpc>
                  <a:spcPts val="12599"/>
                </a:lnSpc>
              </a:pPr>
              <a:r>
                <a:rPr lang="en-US" sz="9000">
                  <a:solidFill>
                    <a:srgbClr val="006FCF"/>
                  </a:solidFill>
                  <a:latin typeface="Lemon Tuesday"/>
                </a:rPr>
                <a:t>team</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60000">
            <a:off x="1037144" y="642451"/>
            <a:ext cx="18208844" cy="993140"/>
          </a:xfrm>
          <a:prstGeom prst="rect">
            <a:avLst/>
          </a:prstGeom>
        </p:spPr>
        <p:txBody>
          <a:bodyPr anchor="t" rtlCol="false" tIns="0" lIns="0" bIns="0" rIns="0">
            <a:spAutoFit/>
          </a:bodyPr>
          <a:lstStyle/>
          <a:p>
            <a:pPr algn="l" marL="0" indent="0" lvl="0">
              <a:lnSpc>
                <a:spcPts val="7629"/>
              </a:lnSpc>
              <a:spcBef>
                <a:spcPct val="0"/>
              </a:spcBef>
            </a:pPr>
            <a:r>
              <a:rPr lang="en-US" sz="6999">
                <a:solidFill>
                  <a:srgbClr val="010101"/>
                </a:solidFill>
                <a:latin typeface="Lemon Tuesday"/>
              </a:rPr>
              <a:t>6.Digital Financial Literacy</a:t>
            </a:r>
          </a:p>
        </p:txBody>
      </p:sp>
      <p:sp>
        <p:nvSpPr>
          <p:cNvPr name="Freeform 3" id="3"/>
          <p:cNvSpPr/>
          <p:nvPr/>
        </p:nvSpPr>
        <p:spPr>
          <a:xfrm flipH="false" flipV="false" rot="688340">
            <a:off x="8082902" y="1708178"/>
            <a:ext cx="2953768" cy="620291"/>
          </a:xfrm>
          <a:custGeom>
            <a:avLst/>
            <a:gdLst/>
            <a:ahLst/>
            <a:cxnLst/>
            <a:rect r="r" b="b" t="t" l="l"/>
            <a:pathLst>
              <a:path h="620291" w="2953768">
                <a:moveTo>
                  <a:pt x="0" y="0"/>
                </a:moveTo>
                <a:lnTo>
                  <a:pt x="2953768" y="0"/>
                </a:lnTo>
                <a:lnTo>
                  <a:pt x="2953768" y="620292"/>
                </a:lnTo>
                <a:lnTo>
                  <a:pt x="0" y="620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179320"/>
            <a:ext cx="8780318" cy="7078980"/>
          </a:xfrm>
          <a:prstGeom prst="rect">
            <a:avLst/>
          </a:prstGeom>
        </p:spPr>
        <p:txBody>
          <a:bodyPr anchor="t" rtlCol="false" tIns="0" lIns="0" bIns="0" rIns="0">
            <a:spAutoFit/>
          </a:bodyPr>
          <a:lstStyle/>
          <a:p>
            <a:pPr>
              <a:lnSpc>
                <a:spcPts val="4680"/>
              </a:lnSpc>
              <a:spcBef>
                <a:spcPct val="0"/>
              </a:spcBef>
            </a:pPr>
            <a:r>
              <a:rPr lang="en-US" sz="3600" spc="36">
                <a:solidFill>
                  <a:srgbClr val="FFFFFF"/>
                </a:solidFill>
                <a:latin typeface="HK Grotesk Bold"/>
              </a:rPr>
              <a:t>It’s often observed that people learn by asking questions, so we will use AI Chatbot in our application so that people can ask questions about the things in which they have a doubt.</a:t>
            </a:r>
          </a:p>
          <a:p>
            <a:pPr>
              <a:lnSpc>
                <a:spcPts val="4680"/>
              </a:lnSpc>
              <a:spcBef>
                <a:spcPct val="0"/>
              </a:spcBef>
            </a:pPr>
          </a:p>
          <a:p>
            <a:pPr>
              <a:lnSpc>
                <a:spcPts val="4680"/>
              </a:lnSpc>
              <a:spcBef>
                <a:spcPct val="0"/>
              </a:spcBef>
            </a:pPr>
            <a:r>
              <a:rPr lang="en-US" sz="3600" spc="36">
                <a:solidFill>
                  <a:srgbClr val="FFFFFF"/>
                </a:solidFill>
                <a:latin typeface="HK Grotesk Bold"/>
              </a:rPr>
              <a:t>Eg:- How can I apply for a loan?</a:t>
            </a:r>
          </a:p>
          <a:p>
            <a:pPr>
              <a:lnSpc>
                <a:spcPts val="4680"/>
              </a:lnSpc>
              <a:spcBef>
                <a:spcPct val="0"/>
              </a:spcBef>
            </a:pPr>
            <a:r>
              <a:rPr lang="en-US" sz="3600" spc="36">
                <a:solidFill>
                  <a:srgbClr val="FFFFFF"/>
                </a:solidFill>
                <a:latin typeface="HK Grotesk Bold"/>
              </a:rPr>
              <a:t>Chatbot’s answer: Simply click on the "apply for loan" button after logging in.</a:t>
            </a:r>
          </a:p>
          <a:p>
            <a:pPr>
              <a:lnSpc>
                <a:spcPts val="4680"/>
              </a:lnSpc>
              <a:spcBef>
                <a:spcPct val="0"/>
              </a:spcBef>
            </a:pPr>
            <a:r>
              <a:rPr lang="en-US" sz="3600" spc="36">
                <a:solidFill>
                  <a:srgbClr val="FFFFFF"/>
                </a:solidFill>
                <a:latin typeface="HK Grotesk Bold"/>
              </a:rPr>
              <a:t>Apart from this, the user will be informed about the interest rates, time duration, etc properly.</a:t>
            </a:r>
          </a:p>
        </p:txBody>
      </p:sp>
      <p:sp>
        <p:nvSpPr>
          <p:cNvPr name="Freeform 5" id="5"/>
          <p:cNvSpPr/>
          <p:nvPr/>
        </p:nvSpPr>
        <p:spPr>
          <a:xfrm flipH="false" flipV="false" rot="0">
            <a:off x="9558805" y="3858258"/>
            <a:ext cx="7700495" cy="4925548"/>
          </a:xfrm>
          <a:custGeom>
            <a:avLst/>
            <a:gdLst/>
            <a:ahLst/>
            <a:cxnLst/>
            <a:rect r="r" b="b" t="t" l="l"/>
            <a:pathLst>
              <a:path h="4925548" w="7700495">
                <a:moveTo>
                  <a:pt x="0" y="0"/>
                </a:moveTo>
                <a:lnTo>
                  <a:pt x="7700495" y="0"/>
                </a:lnTo>
                <a:lnTo>
                  <a:pt x="7700495" y="4925547"/>
                </a:lnTo>
                <a:lnTo>
                  <a:pt x="0" y="4925547"/>
                </a:lnTo>
                <a:lnTo>
                  <a:pt x="0" y="0"/>
                </a:lnTo>
                <a:close/>
              </a:path>
            </a:pathLst>
          </a:custGeom>
          <a:blipFill>
            <a:blip r:embed="rId4"/>
            <a:stretch>
              <a:fillRect l="0" t="-122" r="-1196" b="-122"/>
            </a:stretch>
          </a:blipFill>
        </p:spPr>
      </p:sp>
      <p:sp>
        <p:nvSpPr>
          <p:cNvPr name="Freeform 6" id="6"/>
          <p:cNvSpPr/>
          <p:nvPr/>
        </p:nvSpPr>
        <p:spPr>
          <a:xfrm flipH="false" flipV="false" rot="8332168">
            <a:off x="16763602" y="3574246"/>
            <a:ext cx="508002" cy="1181400"/>
          </a:xfrm>
          <a:custGeom>
            <a:avLst/>
            <a:gdLst/>
            <a:ahLst/>
            <a:cxnLst/>
            <a:rect r="r" b="b" t="t" l="l"/>
            <a:pathLst>
              <a:path h="1181400" w="508002">
                <a:moveTo>
                  <a:pt x="0" y="0"/>
                </a:moveTo>
                <a:lnTo>
                  <a:pt x="508002" y="0"/>
                </a:lnTo>
                <a:lnTo>
                  <a:pt x="508002" y="1181400"/>
                </a:lnTo>
                <a:lnTo>
                  <a:pt x="0" y="1181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3272928">
            <a:off x="9905708" y="7910126"/>
            <a:ext cx="470552" cy="1094306"/>
          </a:xfrm>
          <a:custGeom>
            <a:avLst/>
            <a:gdLst/>
            <a:ahLst/>
            <a:cxnLst/>
            <a:rect r="r" b="b" t="t" l="l"/>
            <a:pathLst>
              <a:path h="1094306" w="470552">
                <a:moveTo>
                  <a:pt x="0" y="0"/>
                </a:moveTo>
                <a:lnTo>
                  <a:pt x="470552" y="0"/>
                </a:lnTo>
                <a:lnTo>
                  <a:pt x="470552" y="1094306"/>
                </a:lnTo>
                <a:lnTo>
                  <a:pt x="0" y="1094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sp>
        <p:nvSpPr>
          <p:cNvPr name="TextBox 3" id="3"/>
          <p:cNvSpPr txBox="true"/>
          <p:nvPr/>
        </p:nvSpPr>
        <p:spPr>
          <a:xfrm rot="0">
            <a:off x="4866164" y="3950623"/>
            <a:ext cx="8805568" cy="1938711"/>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Tech Stack</a:t>
            </a:r>
          </a:p>
        </p:txBody>
      </p:sp>
      <p:sp>
        <p:nvSpPr>
          <p:cNvPr name="Freeform 4" id="4"/>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470705">
            <a:off x="4106791" y="6341369"/>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99539" y="4836372"/>
            <a:ext cx="13650121" cy="614255"/>
          </a:xfrm>
          <a:custGeom>
            <a:avLst/>
            <a:gdLst/>
            <a:ahLst/>
            <a:cxnLst/>
            <a:rect r="r" b="b" t="t" l="l"/>
            <a:pathLst>
              <a:path h="614255" w="13650121">
                <a:moveTo>
                  <a:pt x="0" y="0"/>
                </a:moveTo>
                <a:lnTo>
                  <a:pt x="13650122" y="0"/>
                </a:lnTo>
                <a:lnTo>
                  <a:pt x="13650122" y="614256"/>
                </a:lnTo>
                <a:lnTo>
                  <a:pt x="0" y="61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39242" y="1124571"/>
            <a:ext cx="4443862" cy="1593916"/>
            <a:chOff x="0" y="0"/>
            <a:chExt cx="5925149" cy="2125221"/>
          </a:xfrm>
        </p:grpSpPr>
        <p:sp>
          <p:nvSpPr>
            <p:cNvPr name="TextBox 4" id="4"/>
            <p:cNvSpPr txBox="true"/>
            <p:nvPr/>
          </p:nvSpPr>
          <p:spPr>
            <a:xfrm rot="0">
              <a:off x="0" y="-95250"/>
              <a:ext cx="5925149" cy="1188744"/>
            </a:xfrm>
            <a:prstGeom prst="rect">
              <a:avLst/>
            </a:prstGeom>
          </p:spPr>
          <p:txBody>
            <a:bodyPr anchor="t" rtlCol="false" tIns="0" lIns="0" bIns="0" rIns="0">
              <a:spAutoFit/>
            </a:bodyPr>
            <a:lstStyle/>
            <a:p>
              <a:pPr algn="l" marL="0" indent="0" lvl="0">
                <a:lnSpc>
                  <a:spcPts val="7560"/>
                </a:lnSpc>
                <a:spcBef>
                  <a:spcPct val="0"/>
                </a:spcBef>
              </a:pPr>
              <a:r>
                <a:rPr lang="en-US" sz="5400">
                  <a:solidFill>
                    <a:srgbClr val="006FCF"/>
                  </a:solidFill>
                  <a:latin typeface="Lemon Tuesday"/>
                </a:rPr>
                <a:t>Android</a:t>
              </a:r>
            </a:p>
          </p:txBody>
        </p:sp>
        <p:sp>
          <p:nvSpPr>
            <p:cNvPr name="TextBox 5" id="5"/>
            <p:cNvSpPr txBox="true"/>
            <p:nvPr/>
          </p:nvSpPr>
          <p:spPr>
            <a:xfrm rot="0">
              <a:off x="0" y="1386442"/>
              <a:ext cx="5925149" cy="738779"/>
            </a:xfrm>
            <a:prstGeom prst="rect">
              <a:avLst/>
            </a:prstGeom>
          </p:spPr>
          <p:txBody>
            <a:bodyPr anchor="t" rtlCol="false" tIns="0" lIns="0" bIns="0" rIns="0">
              <a:spAutoFit/>
            </a:bodyPr>
            <a:lstStyle/>
            <a:p>
              <a:pPr>
                <a:lnSpc>
                  <a:spcPts val="4634"/>
                </a:lnSpc>
              </a:pPr>
              <a:r>
                <a:rPr lang="en-US" sz="3310">
                  <a:solidFill>
                    <a:srgbClr val="242424"/>
                  </a:solidFill>
                  <a:latin typeface="HK Grotesk Medium"/>
                </a:rPr>
                <a:t>JAVA , Kotlin</a:t>
              </a:r>
            </a:p>
          </p:txBody>
        </p:sp>
      </p:grpSp>
      <p:grpSp>
        <p:nvGrpSpPr>
          <p:cNvPr name="Group 6" id="6"/>
          <p:cNvGrpSpPr/>
          <p:nvPr/>
        </p:nvGrpSpPr>
        <p:grpSpPr>
          <a:xfrm rot="0">
            <a:off x="11401113" y="3380690"/>
            <a:ext cx="6481191" cy="1521395"/>
            <a:chOff x="0" y="0"/>
            <a:chExt cx="8641587" cy="2028527"/>
          </a:xfrm>
        </p:grpSpPr>
        <p:sp>
          <p:nvSpPr>
            <p:cNvPr name="TextBox 7" id="7"/>
            <p:cNvSpPr txBox="true"/>
            <p:nvPr/>
          </p:nvSpPr>
          <p:spPr>
            <a:xfrm rot="0">
              <a:off x="0" y="-95250"/>
              <a:ext cx="8641587" cy="1188744"/>
            </a:xfrm>
            <a:prstGeom prst="rect">
              <a:avLst/>
            </a:prstGeom>
          </p:spPr>
          <p:txBody>
            <a:bodyPr anchor="t" rtlCol="false" tIns="0" lIns="0" bIns="0" rIns="0">
              <a:spAutoFit/>
            </a:bodyPr>
            <a:lstStyle/>
            <a:p>
              <a:pPr algn="l" marL="0" indent="0" lvl="0">
                <a:lnSpc>
                  <a:spcPts val="7560"/>
                </a:lnSpc>
                <a:spcBef>
                  <a:spcPct val="0"/>
                </a:spcBef>
              </a:pPr>
              <a:r>
                <a:rPr lang="en-US" sz="5400">
                  <a:solidFill>
                    <a:srgbClr val="006FCF"/>
                  </a:solidFill>
                  <a:latin typeface="Lemon Tuesday"/>
                </a:rPr>
                <a:t>Machine Learning</a:t>
              </a:r>
            </a:p>
          </p:txBody>
        </p:sp>
        <p:sp>
          <p:nvSpPr>
            <p:cNvPr name="TextBox 8" id="8"/>
            <p:cNvSpPr txBox="true"/>
            <p:nvPr/>
          </p:nvSpPr>
          <p:spPr>
            <a:xfrm rot="0">
              <a:off x="0" y="1405492"/>
              <a:ext cx="8641587" cy="623035"/>
            </a:xfrm>
            <a:prstGeom prst="rect">
              <a:avLst/>
            </a:prstGeom>
          </p:spPr>
          <p:txBody>
            <a:bodyPr anchor="t" rtlCol="false" tIns="0" lIns="0" bIns="0" rIns="0">
              <a:spAutoFit/>
            </a:bodyPr>
            <a:lstStyle/>
            <a:p>
              <a:pPr algn="l" marL="0" indent="0" lvl="0">
                <a:lnSpc>
                  <a:spcPts val="3920"/>
                </a:lnSpc>
                <a:spcBef>
                  <a:spcPct val="0"/>
                </a:spcBef>
              </a:pPr>
              <a:r>
                <a:rPr lang="en-US" sz="2800">
                  <a:solidFill>
                    <a:srgbClr val="242424"/>
                  </a:solidFill>
                  <a:latin typeface="HK Grotesk Medium"/>
                </a:rPr>
                <a:t>Numpy ,Pandas,Matplotlib,Scikit-Learn</a:t>
              </a:r>
            </a:p>
          </p:txBody>
        </p:sp>
      </p:grpSp>
      <p:grpSp>
        <p:nvGrpSpPr>
          <p:cNvPr name="Group 9" id="9"/>
          <p:cNvGrpSpPr/>
          <p:nvPr/>
        </p:nvGrpSpPr>
        <p:grpSpPr>
          <a:xfrm rot="0">
            <a:off x="11639242" y="5478056"/>
            <a:ext cx="3411968" cy="1521395"/>
            <a:chOff x="0" y="0"/>
            <a:chExt cx="4549291" cy="2028527"/>
          </a:xfrm>
        </p:grpSpPr>
        <p:sp>
          <p:nvSpPr>
            <p:cNvPr name="TextBox 10" id="10"/>
            <p:cNvSpPr txBox="true"/>
            <p:nvPr/>
          </p:nvSpPr>
          <p:spPr>
            <a:xfrm rot="0">
              <a:off x="0" y="-95250"/>
              <a:ext cx="4549291" cy="1188744"/>
            </a:xfrm>
            <a:prstGeom prst="rect">
              <a:avLst/>
            </a:prstGeom>
          </p:spPr>
          <p:txBody>
            <a:bodyPr anchor="t" rtlCol="false" tIns="0" lIns="0" bIns="0" rIns="0">
              <a:spAutoFit/>
            </a:bodyPr>
            <a:lstStyle/>
            <a:p>
              <a:pPr algn="l" marL="0" indent="0" lvl="0">
                <a:lnSpc>
                  <a:spcPts val="7560"/>
                </a:lnSpc>
                <a:spcBef>
                  <a:spcPct val="0"/>
                </a:spcBef>
              </a:pPr>
              <a:r>
                <a:rPr lang="en-US" sz="5400">
                  <a:solidFill>
                    <a:srgbClr val="006FCF"/>
                  </a:solidFill>
                  <a:latin typeface="Lemon Tuesday"/>
                </a:rPr>
                <a:t>Database</a:t>
              </a:r>
            </a:p>
          </p:txBody>
        </p:sp>
        <p:sp>
          <p:nvSpPr>
            <p:cNvPr name="TextBox 11" id="11"/>
            <p:cNvSpPr txBox="true"/>
            <p:nvPr/>
          </p:nvSpPr>
          <p:spPr>
            <a:xfrm rot="0">
              <a:off x="0" y="1405492"/>
              <a:ext cx="4549291" cy="623035"/>
            </a:xfrm>
            <a:prstGeom prst="rect">
              <a:avLst/>
            </a:prstGeom>
          </p:spPr>
          <p:txBody>
            <a:bodyPr anchor="t" rtlCol="false" tIns="0" lIns="0" bIns="0" rIns="0">
              <a:spAutoFit/>
            </a:bodyPr>
            <a:lstStyle/>
            <a:p>
              <a:pPr algn="l" marL="0" indent="0" lvl="0">
                <a:lnSpc>
                  <a:spcPts val="3920"/>
                </a:lnSpc>
                <a:spcBef>
                  <a:spcPct val="0"/>
                </a:spcBef>
              </a:pPr>
              <a:r>
                <a:rPr lang="en-US" sz="2800">
                  <a:solidFill>
                    <a:srgbClr val="242424"/>
                  </a:solidFill>
                  <a:latin typeface="HK Grotesk Medium"/>
                </a:rPr>
                <a:t>Firebase, SQL</a:t>
              </a:r>
            </a:p>
          </p:txBody>
        </p:sp>
      </p:grpSp>
      <p:grpSp>
        <p:nvGrpSpPr>
          <p:cNvPr name="Group 12" id="12"/>
          <p:cNvGrpSpPr/>
          <p:nvPr/>
        </p:nvGrpSpPr>
        <p:grpSpPr>
          <a:xfrm rot="0">
            <a:off x="11639242" y="7654799"/>
            <a:ext cx="5620058" cy="1521395"/>
            <a:chOff x="0" y="0"/>
            <a:chExt cx="7493410" cy="2028527"/>
          </a:xfrm>
        </p:grpSpPr>
        <p:sp>
          <p:nvSpPr>
            <p:cNvPr name="TextBox 13" id="13"/>
            <p:cNvSpPr txBox="true"/>
            <p:nvPr/>
          </p:nvSpPr>
          <p:spPr>
            <a:xfrm rot="0">
              <a:off x="0" y="-95250"/>
              <a:ext cx="7493410" cy="1188744"/>
            </a:xfrm>
            <a:prstGeom prst="rect">
              <a:avLst/>
            </a:prstGeom>
          </p:spPr>
          <p:txBody>
            <a:bodyPr anchor="t" rtlCol="false" tIns="0" lIns="0" bIns="0" rIns="0">
              <a:spAutoFit/>
            </a:bodyPr>
            <a:lstStyle/>
            <a:p>
              <a:pPr>
                <a:lnSpc>
                  <a:spcPts val="7560"/>
                </a:lnSpc>
              </a:pPr>
              <a:r>
                <a:rPr lang="en-US" sz="5400">
                  <a:solidFill>
                    <a:srgbClr val="006FCF"/>
                  </a:solidFill>
                  <a:latin typeface="Lemon Tuesday"/>
                </a:rPr>
                <a:t>Authentication</a:t>
              </a:r>
            </a:p>
          </p:txBody>
        </p:sp>
        <p:sp>
          <p:nvSpPr>
            <p:cNvPr name="TextBox 14" id="14"/>
            <p:cNvSpPr txBox="true"/>
            <p:nvPr/>
          </p:nvSpPr>
          <p:spPr>
            <a:xfrm rot="0">
              <a:off x="0" y="1405492"/>
              <a:ext cx="7493410" cy="623035"/>
            </a:xfrm>
            <a:prstGeom prst="rect">
              <a:avLst/>
            </a:prstGeom>
          </p:spPr>
          <p:txBody>
            <a:bodyPr anchor="t" rtlCol="false" tIns="0" lIns="0" bIns="0" rIns="0">
              <a:spAutoFit/>
            </a:bodyPr>
            <a:lstStyle/>
            <a:p>
              <a:pPr algn="l" marL="0" indent="0" lvl="0">
                <a:lnSpc>
                  <a:spcPts val="3920"/>
                </a:lnSpc>
                <a:spcBef>
                  <a:spcPct val="0"/>
                </a:spcBef>
              </a:pPr>
              <a:r>
                <a:rPr lang="en-US" sz="2800">
                  <a:solidFill>
                    <a:srgbClr val="242424"/>
                  </a:solidFill>
                  <a:latin typeface="HK Grotesk Medium"/>
                </a:rPr>
                <a:t>Firebase</a:t>
              </a:r>
            </a:p>
          </p:txBody>
        </p:sp>
      </p:grpSp>
      <p:grpSp>
        <p:nvGrpSpPr>
          <p:cNvPr name="Group 15" id="15"/>
          <p:cNvGrpSpPr/>
          <p:nvPr/>
        </p:nvGrpSpPr>
        <p:grpSpPr>
          <a:xfrm rot="0">
            <a:off x="1028700" y="971588"/>
            <a:ext cx="6120016" cy="2674427"/>
            <a:chOff x="0" y="0"/>
            <a:chExt cx="8160021" cy="3565902"/>
          </a:xfrm>
        </p:grpSpPr>
        <p:sp>
          <p:nvSpPr>
            <p:cNvPr name="TextBox 16" id="16"/>
            <p:cNvSpPr txBox="true"/>
            <p:nvPr/>
          </p:nvSpPr>
          <p:spPr>
            <a:xfrm rot="0">
              <a:off x="0" y="1911404"/>
              <a:ext cx="8160021" cy="1654498"/>
            </a:xfrm>
            <a:prstGeom prst="rect">
              <a:avLst/>
            </a:prstGeom>
          </p:spPr>
          <p:txBody>
            <a:bodyPr anchor="t" rtlCol="false" tIns="0" lIns="0" bIns="0" rIns="0">
              <a:spAutoFit/>
            </a:bodyPr>
            <a:lstStyle/>
            <a:p>
              <a:pPr marL="0" indent="0" lvl="0">
                <a:lnSpc>
                  <a:spcPts val="9438"/>
                </a:lnSpc>
                <a:spcBef>
                  <a:spcPct val="0"/>
                </a:spcBef>
              </a:pPr>
            </a:p>
          </p:txBody>
        </p:sp>
        <p:sp>
          <p:nvSpPr>
            <p:cNvPr name="TextBox 17" id="17"/>
            <p:cNvSpPr txBox="true"/>
            <p:nvPr/>
          </p:nvSpPr>
          <p:spPr>
            <a:xfrm rot="0">
              <a:off x="0" y="-161925"/>
              <a:ext cx="8160021" cy="1885304"/>
            </a:xfrm>
            <a:prstGeom prst="rect">
              <a:avLst/>
            </a:prstGeom>
          </p:spPr>
          <p:txBody>
            <a:bodyPr anchor="t" rtlCol="false" tIns="0" lIns="0" bIns="0" rIns="0">
              <a:spAutoFit/>
            </a:bodyPr>
            <a:lstStyle/>
            <a:p>
              <a:pPr>
                <a:lnSpc>
                  <a:spcPts val="11904"/>
                </a:lnSpc>
              </a:pPr>
              <a:r>
                <a:rPr lang="en-US" sz="8502">
                  <a:solidFill>
                    <a:srgbClr val="006FCF"/>
                  </a:solidFill>
                  <a:latin typeface="Lemon Tuesday"/>
                </a:rPr>
                <a:t>TECH STACK</a:t>
              </a:r>
            </a:p>
          </p:txBody>
        </p:sp>
      </p:grpSp>
      <p:sp>
        <p:nvSpPr>
          <p:cNvPr name="TextBox 18" id="18"/>
          <p:cNvSpPr txBox="true"/>
          <p:nvPr/>
        </p:nvSpPr>
        <p:spPr>
          <a:xfrm rot="0">
            <a:off x="1028700" y="6377720"/>
            <a:ext cx="6120016" cy="2880580"/>
          </a:xfrm>
          <a:prstGeom prst="rect">
            <a:avLst/>
          </a:prstGeom>
        </p:spPr>
        <p:txBody>
          <a:bodyPr anchor="t" rtlCol="false" tIns="0" lIns="0" bIns="0" rIns="0">
            <a:spAutoFit/>
          </a:bodyPr>
          <a:lstStyle/>
          <a:p>
            <a:pPr>
              <a:lnSpc>
                <a:spcPts val="4680"/>
              </a:lnSpc>
            </a:pPr>
            <a:r>
              <a:rPr lang="en-US" sz="3600" spc="36">
                <a:solidFill>
                  <a:srgbClr val="242424"/>
                </a:solidFill>
                <a:latin typeface="HK Grotesk Medium"/>
              </a:rPr>
              <a:t>90% of people use mobile phone more than any other device. So, through app this project will be more accessible to people.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591731" y="709939"/>
            <a:ext cx="7980769" cy="8800447"/>
          </a:xfrm>
          <a:prstGeom prst="rect">
            <a:avLst/>
          </a:prstGeom>
        </p:spPr>
        <p:txBody>
          <a:bodyPr anchor="t" rtlCol="false" tIns="0" lIns="0" bIns="0" rIns="0">
            <a:spAutoFit/>
          </a:bodyPr>
          <a:lstStyle/>
          <a:p>
            <a:pPr>
              <a:lnSpc>
                <a:spcPts val="9099"/>
              </a:lnSpc>
            </a:pPr>
            <a:r>
              <a:rPr lang="en-US" sz="6999" spc="69">
                <a:solidFill>
                  <a:srgbClr val="FFFFFF"/>
                </a:solidFill>
                <a:latin typeface="Lemon Tuesday"/>
              </a:rPr>
              <a:t>Why Java and Kotlin?</a:t>
            </a:r>
          </a:p>
          <a:p>
            <a:pPr>
              <a:lnSpc>
                <a:spcPts val="4683"/>
              </a:lnSpc>
            </a:pPr>
          </a:p>
          <a:p>
            <a:pPr>
              <a:lnSpc>
                <a:spcPts val="4683"/>
              </a:lnSpc>
            </a:pPr>
          </a:p>
          <a:p>
            <a:pPr marL="777839" indent="-388920" lvl="1">
              <a:lnSpc>
                <a:spcPts val="4683"/>
              </a:lnSpc>
              <a:buFont typeface="Arial"/>
              <a:buChar char="•"/>
            </a:pPr>
            <a:r>
              <a:rPr lang="en-US" sz="3602" spc="36">
                <a:solidFill>
                  <a:srgbClr val="FFFFFF"/>
                </a:solidFill>
                <a:latin typeface="HK Grotesk Medium"/>
              </a:rPr>
              <a:t>Reduced Source Code</a:t>
            </a:r>
          </a:p>
          <a:p>
            <a:pPr marL="777839" indent="-388920" lvl="1">
              <a:lnSpc>
                <a:spcPts val="4683"/>
              </a:lnSpc>
              <a:buFont typeface="Arial"/>
              <a:buChar char="•"/>
            </a:pPr>
            <a:r>
              <a:rPr lang="en-US" sz="3602" spc="36">
                <a:solidFill>
                  <a:srgbClr val="FFFFFF"/>
                </a:solidFill>
                <a:latin typeface="HK Grotesk Medium"/>
              </a:rPr>
              <a:t>Highly secure and flexible, Independent and Compatible Platform.</a:t>
            </a:r>
          </a:p>
          <a:p>
            <a:pPr marL="777839" indent="-388920" lvl="1">
              <a:lnSpc>
                <a:spcPts val="4683"/>
              </a:lnSpc>
              <a:buFont typeface="Arial"/>
              <a:buChar char="•"/>
            </a:pPr>
            <a:r>
              <a:rPr lang="en-US" sz="3602" spc="36">
                <a:solidFill>
                  <a:srgbClr val="FFFFFF"/>
                </a:solidFill>
                <a:latin typeface="HK Grotesk Medium"/>
              </a:rPr>
              <a:t>Open Source Development platform.</a:t>
            </a:r>
          </a:p>
          <a:p>
            <a:pPr marL="777839" indent="-388920" lvl="1">
              <a:lnSpc>
                <a:spcPts val="4683"/>
              </a:lnSpc>
              <a:buFont typeface="Arial"/>
              <a:buChar char="•"/>
            </a:pPr>
            <a:r>
              <a:rPr lang="en-US" sz="3602" spc="36">
                <a:solidFill>
                  <a:srgbClr val="FFFFFF"/>
                </a:solidFill>
                <a:latin typeface="HK Grotesk Medium"/>
              </a:rPr>
              <a:t>Kotlin is compatible with JAVA</a:t>
            </a:r>
          </a:p>
          <a:p>
            <a:pPr marL="777839" indent="-388920" lvl="1">
              <a:lnSpc>
                <a:spcPts val="4683"/>
              </a:lnSpc>
              <a:buFont typeface="Arial"/>
              <a:buChar char="•"/>
            </a:pPr>
            <a:r>
              <a:rPr lang="en-US" sz="3602" spc="36">
                <a:solidFill>
                  <a:srgbClr val="FFFFFF"/>
                </a:solidFill>
                <a:latin typeface="HK Grotesk Medium"/>
              </a:rPr>
              <a:t>Builds Robust and Secure Mobile Applications.</a:t>
            </a:r>
          </a:p>
        </p:txBody>
      </p:sp>
      <p:sp>
        <p:nvSpPr>
          <p:cNvPr name="Freeform 3" id="3"/>
          <p:cNvSpPr/>
          <p:nvPr/>
        </p:nvSpPr>
        <p:spPr>
          <a:xfrm flipH="false" flipV="false" rot="0">
            <a:off x="591731" y="3024874"/>
            <a:ext cx="5443526" cy="840774"/>
          </a:xfrm>
          <a:custGeom>
            <a:avLst/>
            <a:gdLst/>
            <a:ahLst/>
            <a:cxnLst/>
            <a:rect r="r" b="b" t="t" l="l"/>
            <a:pathLst>
              <a:path h="840774" w="5443526">
                <a:moveTo>
                  <a:pt x="0" y="0"/>
                </a:moveTo>
                <a:lnTo>
                  <a:pt x="5443526" y="0"/>
                </a:lnTo>
                <a:lnTo>
                  <a:pt x="5443526" y="840774"/>
                </a:lnTo>
                <a:lnTo>
                  <a:pt x="0" y="840774"/>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grpSp>
        <p:nvGrpSpPr>
          <p:cNvPr name="Group 4" id="4"/>
          <p:cNvGrpSpPr/>
          <p:nvPr/>
        </p:nvGrpSpPr>
        <p:grpSpPr>
          <a:xfrm rot="0">
            <a:off x="9144000" y="0"/>
            <a:ext cx="9144000" cy="10287000"/>
            <a:chOff x="0" y="0"/>
            <a:chExt cx="3093156" cy="3479800"/>
          </a:xfrm>
        </p:grpSpPr>
        <p:sp>
          <p:nvSpPr>
            <p:cNvPr name="Freeform 5" id="5"/>
            <p:cNvSpPr/>
            <p:nvPr/>
          </p:nvSpPr>
          <p:spPr>
            <a:xfrm flipH="false" flipV="false" rot="0">
              <a:off x="0" y="0"/>
              <a:ext cx="3093156" cy="3479800"/>
            </a:xfrm>
            <a:custGeom>
              <a:avLst/>
              <a:gdLst/>
              <a:ahLst/>
              <a:cxnLst/>
              <a:rect r="r" b="b" t="t" l="l"/>
              <a:pathLst>
                <a:path h="3479800" w="3093156">
                  <a:moveTo>
                    <a:pt x="0" y="0"/>
                  </a:moveTo>
                  <a:lnTo>
                    <a:pt x="3093156" y="0"/>
                  </a:lnTo>
                  <a:lnTo>
                    <a:pt x="3093156" y="3479800"/>
                  </a:lnTo>
                  <a:lnTo>
                    <a:pt x="0" y="3479800"/>
                  </a:lnTo>
                  <a:close/>
                </a:path>
              </a:pathLst>
            </a:custGeom>
            <a:solidFill>
              <a:srgbClr val="006FCF"/>
            </a:solidFill>
          </p:spPr>
        </p:sp>
      </p:grpSp>
      <p:sp>
        <p:nvSpPr>
          <p:cNvPr name="TextBox 6" id="6"/>
          <p:cNvSpPr txBox="true"/>
          <p:nvPr/>
        </p:nvSpPr>
        <p:spPr>
          <a:xfrm rot="0">
            <a:off x="9725615" y="709939"/>
            <a:ext cx="7980769" cy="8209897"/>
          </a:xfrm>
          <a:prstGeom prst="rect">
            <a:avLst/>
          </a:prstGeom>
        </p:spPr>
        <p:txBody>
          <a:bodyPr anchor="t" rtlCol="false" tIns="0" lIns="0" bIns="0" rIns="0">
            <a:spAutoFit/>
          </a:bodyPr>
          <a:lstStyle/>
          <a:p>
            <a:pPr>
              <a:lnSpc>
                <a:spcPts val="9099"/>
              </a:lnSpc>
            </a:pPr>
            <a:r>
              <a:rPr lang="en-US" sz="6999" spc="69">
                <a:solidFill>
                  <a:srgbClr val="FFFFFF"/>
                </a:solidFill>
                <a:latin typeface="Lemon Tuesday"/>
              </a:rPr>
              <a:t>Why Machine Learning?</a:t>
            </a:r>
          </a:p>
          <a:p>
            <a:pPr>
              <a:lnSpc>
                <a:spcPts val="4683"/>
              </a:lnSpc>
            </a:pPr>
          </a:p>
          <a:p>
            <a:pPr>
              <a:lnSpc>
                <a:spcPts val="4683"/>
              </a:lnSpc>
            </a:pPr>
          </a:p>
          <a:p>
            <a:pPr marL="777839" indent="-388920" lvl="1">
              <a:lnSpc>
                <a:spcPts val="4683"/>
              </a:lnSpc>
              <a:buFont typeface="Arial"/>
              <a:buChar char="•"/>
            </a:pPr>
            <a:r>
              <a:rPr lang="en-US" sz="3602" spc="36">
                <a:solidFill>
                  <a:srgbClr val="FFFFFF"/>
                </a:solidFill>
                <a:latin typeface="HK Grotesk Medium"/>
              </a:rPr>
              <a:t>Easily identifies trends and patterns</a:t>
            </a:r>
          </a:p>
          <a:p>
            <a:pPr marL="777839" indent="-388920" lvl="1">
              <a:lnSpc>
                <a:spcPts val="4683"/>
              </a:lnSpc>
              <a:buFont typeface="Arial"/>
              <a:buChar char="•"/>
            </a:pPr>
            <a:r>
              <a:rPr lang="en-US" sz="3602" spc="36">
                <a:solidFill>
                  <a:srgbClr val="FFFFFF"/>
                </a:solidFill>
                <a:latin typeface="HK Grotesk Medium"/>
              </a:rPr>
              <a:t>No human intervention needed (automation)</a:t>
            </a:r>
          </a:p>
          <a:p>
            <a:pPr marL="777839" indent="-388920" lvl="1">
              <a:lnSpc>
                <a:spcPts val="4683"/>
              </a:lnSpc>
              <a:buFont typeface="Arial"/>
              <a:buChar char="•"/>
            </a:pPr>
            <a:r>
              <a:rPr lang="en-US" sz="3602" spc="36">
                <a:solidFill>
                  <a:srgbClr val="FFFFFF"/>
                </a:solidFill>
                <a:latin typeface="HK Grotesk Medium"/>
              </a:rPr>
              <a:t>Continuous Improvement-ML Algorithm gain experience, they keep improving in accuracy and efficiency</a:t>
            </a:r>
          </a:p>
        </p:txBody>
      </p:sp>
      <p:sp>
        <p:nvSpPr>
          <p:cNvPr name="Freeform 7" id="7"/>
          <p:cNvSpPr/>
          <p:nvPr/>
        </p:nvSpPr>
        <p:spPr>
          <a:xfrm flipH="false" flipV="false" rot="0">
            <a:off x="9725615" y="3024874"/>
            <a:ext cx="5443526" cy="840774"/>
          </a:xfrm>
          <a:custGeom>
            <a:avLst/>
            <a:gdLst/>
            <a:ahLst/>
            <a:cxnLst/>
            <a:rect r="r" b="b" t="t" l="l"/>
            <a:pathLst>
              <a:path h="840774" w="5443526">
                <a:moveTo>
                  <a:pt x="0" y="0"/>
                </a:moveTo>
                <a:lnTo>
                  <a:pt x="5443526" y="0"/>
                </a:lnTo>
                <a:lnTo>
                  <a:pt x="5443526" y="840774"/>
                </a:lnTo>
                <a:lnTo>
                  <a:pt x="0" y="840774"/>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sp>
        <p:nvSpPr>
          <p:cNvPr name="TextBox 3" id="3"/>
          <p:cNvSpPr txBox="true"/>
          <p:nvPr/>
        </p:nvSpPr>
        <p:spPr>
          <a:xfrm rot="0">
            <a:off x="4866164" y="2206812"/>
            <a:ext cx="8805568" cy="5835277"/>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Business Model Canvas</a:t>
            </a:r>
          </a:p>
        </p:txBody>
      </p:sp>
      <p:sp>
        <p:nvSpPr>
          <p:cNvPr name="Freeform 4" id="4"/>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470705">
            <a:off x="4106791" y="6341369"/>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1569" y="685979"/>
            <a:ext cx="16994725" cy="8837257"/>
          </a:xfrm>
          <a:custGeom>
            <a:avLst/>
            <a:gdLst/>
            <a:ahLst/>
            <a:cxnLst/>
            <a:rect r="r" b="b" t="t" l="l"/>
            <a:pathLst>
              <a:path h="8837257" w="16994725">
                <a:moveTo>
                  <a:pt x="0" y="0"/>
                </a:moveTo>
                <a:lnTo>
                  <a:pt x="16994725" y="0"/>
                </a:lnTo>
                <a:lnTo>
                  <a:pt x="16994725" y="8837257"/>
                </a:lnTo>
                <a:lnTo>
                  <a:pt x="0" y="8837257"/>
                </a:lnTo>
                <a:lnTo>
                  <a:pt x="0" y="0"/>
                </a:lnTo>
                <a:close/>
              </a:path>
            </a:pathLst>
          </a:custGeom>
          <a:blipFill>
            <a:blip r:embed="rId2"/>
            <a:stretch>
              <a:fillRect l="0" t="0" r="0" b="0"/>
            </a:stretch>
          </a:blipFill>
        </p:spPr>
      </p:sp>
      <p:sp>
        <p:nvSpPr>
          <p:cNvPr name="TextBox 3" id="3"/>
          <p:cNvSpPr txBox="true"/>
          <p:nvPr/>
        </p:nvSpPr>
        <p:spPr>
          <a:xfrm rot="0">
            <a:off x="1215346" y="3920296"/>
            <a:ext cx="2852071" cy="365983"/>
          </a:xfrm>
          <a:prstGeom prst="rect">
            <a:avLst/>
          </a:prstGeom>
        </p:spPr>
        <p:txBody>
          <a:bodyPr anchor="t" rtlCol="false" tIns="0" lIns="0" bIns="0" rIns="0">
            <a:spAutoFit/>
          </a:bodyPr>
          <a:lstStyle/>
          <a:p>
            <a:pPr algn="ctr">
              <a:lnSpc>
                <a:spcPts val="2927"/>
              </a:lnSpc>
            </a:pPr>
            <a:r>
              <a:rPr lang="en-US" sz="2091">
                <a:solidFill>
                  <a:srgbClr val="5D5B5B"/>
                </a:solidFill>
                <a:latin typeface="HK Grotesk Bold"/>
              </a:rPr>
              <a:t>Strategic Alliances</a:t>
            </a:r>
          </a:p>
        </p:txBody>
      </p:sp>
      <p:sp>
        <p:nvSpPr>
          <p:cNvPr name="TextBox 4" id="4"/>
          <p:cNvSpPr txBox="true"/>
          <p:nvPr/>
        </p:nvSpPr>
        <p:spPr>
          <a:xfrm rot="0">
            <a:off x="4556424" y="1726734"/>
            <a:ext cx="2852071" cy="701888"/>
          </a:xfrm>
          <a:prstGeom prst="rect">
            <a:avLst/>
          </a:prstGeom>
        </p:spPr>
        <p:txBody>
          <a:bodyPr anchor="t" rtlCol="false" tIns="0" lIns="0" bIns="0" rIns="0">
            <a:spAutoFit/>
          </a:bodyPr>
          <a:lstStyle/>
          <a:p>
            <a:pPr algn="ctr">
              <a:lnSpc>
                <a:spcPts val="2788"/>
              </a:lnSpc>
            </a:pPr>
            <a:r>
              <a:rPr lang="en-US" sz="1991">
                <a:solidFill>
                  <a:srgbClr val="5D5B5B"/>
                </a:solidFill>
                <a:latin typeface="HK Grotesk Bold"/>
              </a:rPr>
              <a:t>Platform Maintenance and  development</a:t>
            </a:r>
          </a:p>
        </p:txBody>
      </p:sp>
      <p:sp>
        <p:nvSpPr>
          <p:cNvPr name="TextBox 5" id="5"/>
          <p:cNvSpPr txBox="true"/>
          <p:nvPr/>
        </p:nvSpPr>
        <p:spPr>
          <a:xfrm rot="0">
            <a:off x="10772567" y="3063433"/>
            <a:ext cx="3671591" cy="29199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Feedback Forms</a:t>
            </a:r>
          </a:p>
        </p:txBody>
      </p:sp>
      <p:sp>
        <p:nvSpPr>
          <p:cNvPr name="TextBox 6" id="6"/>
          <p:cNvSpPr txBox="true"/>
          <p:nvPr/>
        </p:nvSpPr>
        <p:spPr>
          <a:xfrm rot="0">
            <a:off x="10654967" y="4285518"/>
            <a:ext cx="3671591" cy="29199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P2P </a:t>
            </a:r>
            <a:r>
              <a:rPr lang="en-US" sz="1991">
                <a:solidFill>
                  <a:srgbClr val="5D5B5B"/>
                </a:solidFill>
                <a:latin typeface="HK Grotesk Bold"/>
              </a:rPr>
              <a:t>Application</a:t>
            </a:r>
          </a:p>
        </p:txBody>
      </p:sp>
      <p:sp>
        <p:nvSpPr>
          <p:cNvPr name="TextBox 7" id="7"/>
          <p:cNvSpPr txBox="true"/>
          <p:nvPr/>
        </p:nvSpPr>
        <p:spPr>
          <a:xfrm rot="0">
            <a:off x="10654967" y="5002843"/>
            <a:ext cx="3671591" cy="29199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Social Media</a:t>
            </a:r>
          </a:p>
        </p:txBody>
      </p:sp>
      <p:sp>
        <p:nvSpPr>
          <p:cNvPr name="TextBox 8" id="8"/>
          <p:cNvSpPr txBox="true"/>
          <p:nvPr/>
        </p:nvSpPr>
        <p:spPr>
          <a:xfrm rot="0">
            <a:off x="10654967" y="5440427"/>
            <a:ext cx="3671591" cy="29199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Ads / Print Media</a:t>
            </a:r>
          </a:p>
        </p:txBody>
      </p:sp>
      <p:sp>
        <p:nvSpPr>
          <p:cNvPr name="TextBox 9" id="9"/>
          <p:cNvSpPr txBox="true"/>
          <p:nvPr/>
        </p:nvSpPr>
        <p:spPr>
          <a:xfrm rot="0">
            <a:off x="10654967" y="5740791"/>
            <a:ext cx="3671591" cy="29199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Employee Network</a:t>
            </a:r>
          </a:p>
        </p:txBody>
      </p:sp>
      <p:sp>
        <p:nvSpPr>
          <p:cNvPr name="TextBox 10" id="10"/>
          <p:cNvSpPr txBox="true"/>
          <p:nvPr/>
        </p:nvSpPr>
        <p:spPr>
          <a:xfrm rot="0">
            <a:off x="13963769" y="1960941"/>
            <a:ext cx="3671591" cy="302783"/>
          </a:xfrm>
          <a:prstGeom prst="rect">
            <a:avLst/>
          </a:prstGeom>
        </p:spPr>
        <p:txBody>
          <a:bodyPr anchor="t" rtlCol="false" tIns="0" lIns="0" bIns="0" rIns="0">
            <a:spAutoFit/>
          </a:bodyPr>
          <a:lstStyle/>
          <a:p>
            <a:pPr algn="ctr">
              <a:lnSpc>
                <a:spcPts val="2300"/>
              </a:lnSpc>
            </a:pPr>
            <a:r>
              <a:rPr lang="en-US" sz="2091">
                <a:solidFill>
                  <a:srgbClr val="5D5B5B"/>
                </a:solidFill>
                <a:latin typeface="HK Grotesk Bold"/>
              </a:rPr>
              <a:t>Wealthy Investors</a:t>
            </a:r>
          </a:p>
        </p:txBody>
      </p:sp>
      <p:sp>
        <p:nvSpPr>
          <p:cNvPr name="TextBox 11" id="11"/>
          <p:cNvSpPr txBox="true"/>
          <p:nvPr/>
        </p:nvSpPr>
        <p:spPr>
          <a:xfrm rot="0">
            <a:off x="4588659" y="4296345"/>
            <a:ext cx="2852071" cy="349463"/>
          </a:xfrm>
          <a:prstGeom prst="rect">
            <a:avLst/>
          </a:prstGeom>
        </p:spPr>
        <p:txBody>
          <a:bodyPr anchor="t" rtlCol="false" tIns="0" lIns="0" bIns="0" rIns="0">
            <a:spAutoFit/>
          </a:bodyPr>
          <a:lstStyle/>
          <a:p>
            <a:pPr algn="ctr">
              <a:lnSpc>
                <a:spcPts val="2788"/>
              </a:lnSpc>
            </a:pPr>
            <a:r>
              <a:rPr lang="en-US" sz="1991">
                <a:solidFill>
                  <a:srgbClr val="5D5B5B"/>
                </a:solidFill>
                <a:latin typeface="HK Grotesk Bold"/>
              </a:rPr>
              <a:t>P2P Lending Platform</a:t>
            </a:r>
          </a:p>
        </p:txBody>
      </p:sp>
      <p:sp>
        <p:nvSpPr>
          <p:cNvPr name="TextBox 12" id="12"/>
          <p:cNvSpPr txBox="true"/>
          <p:nvPr/>
        </p:nvSpPr>
        <p:spPr>
          <a:xfrm rot="0">
            <a:off x="10961722" y="7259117"/>
            <a:ext cx="4891119" cy="29199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Percentage or fixed fees for loans</a:t>
            </a:r>
          </a:p>
        </p:txBody>
      </p:sp>
      <p:sp>
        <p:nvSpPr>
          <p:cNvPr name="TextBox 13" id="13"/>
          <p:cNvSpPr txBox="true"/>
          <p:nvPr/>
        </p:nvSpPr>
        <p:spPr>
          <a:xfrm rot="0">
            <a:off x="4067417" y="8395517"/>
            <a:ext cx="3735479" cy="349463"/>
          </a:xfrm>
          <a:prstGeom prst="rect">
            <a:avLst/>
          </a:prstGeom>
        </p:spPr>
        <p:txBody>
          <a:bodyPr anchor="t" rtlCol="false" tIns="0" lIns="0" bIns="0" rIns="0">
            <a:spAutoFit/>
          </a:bodyPr>
          <a:lstStyle/>
          <a:p>
            <a:pPr algn="ctr">
              <a:lnSpc>
                <a:spcPts val="2788"/>
              </a:lnSpc>
            </a:pPr>
            <a:r>
              <a:rPr lang="en-US" sz="1991">
                <a:solidFill>
                  <a:srgbClr val="5D5B5B"/>
                </a:solidFill>
                <a:latin typeface="HK Grotesk Bold"/>
              </a:rPr>
              <a:t>Research and Development</a:t>
            </a:r>
          </a:p>
        </p:txBody>
      </p:sp>
      <p:sp>
        <p:nvSpPr>
          <p:cNvPr name="TextBox 14" id="14"/>
          <p:cNvSpPr txBox="true"/>
          <p:nvPr/>
        </p:nvSpPr>
        <p:spPr>
          <a:xfrm rot="0">
            <a:off x="4311920" y="7201967"/>
            <a:ext cx="2852071" cy="349463"/>
          </a:xfrm>
          <a:prstGeom prst="rect">
            <a:avLst/>
          </a:prstGeom>
        </p:spPr>
        <p:txBody>
          <a:bodyPr anchor="t" rtlCol="false" tIns="0" lIns="0" bIns="0" rIns="0">
            <a:spAutoFit/>
          </a:bodyPr>
          <a:lstStyle/>
          <a:p>
            <a:pPr algn="ctr">
              <a:lnSpc>
                <a:spcPts val="2788"/>
              </a:lnSpc>
            </a:pPr>
            <a:r>
              <a:rPr lang="en-US" sz="1991">
                <a:solidFill>
                  <a:srgbClr val="5D5B5B"/>
                </a:solidFill>
                <a:latin typeface="HK Grotesk Bold"/>
              </a:rPr>
              <a:t>IT Infrastructure</a:t>
            </a:r>
          </a:p>
        </p:txBody>
      </p:sp>
      <p:sp>
        <p:nvSpPr>
          <p:cNvPr name="TextBox 15" id="15"/>
          <p:cNvSpPr txBox="true"/>
          <p:nvPr/>
        </p:nvSpPr>
        <p:spPr>
          <a:xfrm rot="0">
            <a:off x="4311920" y="7644608"/>
            <a:ext cx="2852071" cy="349463"/>
          </a:xfrm>
          <a:prstGeom prst="rect">
            <a:avLst/>
          </a:prstGeom>
        </p:spPr>
        <p:txBody>
          <a:bodyPr anchor="t" rtlCol="false" tIns="0" lIns="0" bIns="0" rIns="0">
            <a:spAutoFit/>
          </a:bodyPr>
          <a:lstStyle/>
          <a:p>
            <a:pPr algn="ctr">
              <a:lnSpc>
                <a:spcPts val="2788"/>
              </a:lnSpc>
            </a:pPr>
            <a:r>
              <a:rPr lang="en-US" sz="1991">
                <a:solidFill>
                  <a:srgbClr val="5D5B5B"/>
                </a:solidFill>
                <a:latin typeface="HK Grotesk Bold"/>
              </a:rPr>
              <a:t>Software Development</a:t>
            </a:r>
          </a:p>
        </p:txBody>
      </p:sp>
      <p:sp>
        <p:nvSpPr>
          <p:cNvPr name="TextBox 16" id="16"/>
          <p:cNvSpPr txBox="true"/>
          <p:nvPr/>
        </p:nvSpPr>
        <p:spPr>
          <a:xfrm rot="0">
            <a:off x="4311920" y="8095154"/>
            <a:ext cx="2852071" cy="349463"/>
          </a:xfrm>
          <a:prstGeom prst="rect">
            <a:avLst/>
          </a:prstGeom>
        </p:spPr>
        <p:txBody>
          <a:bodyPr anchor="t" rtlCol="false" tIns="0" lIns="0" bIns="0" rIns="0">
            <a:spAutoFit/>
          </a:bodyPr>
          <a:lstStyle/>
          <a:p>
            <a:pPr algn="ctr">
              <a:lnSpc>
                <a:spcPts val="2788"/>
              </a:lnSpc>
            </a:pPr>
            <a:r>
              <a:rPr lang="en-US" sz="1991">
                <a:solidFill>
                  <a:srgbClr val="5D5B5B"/>
                </a:solidFill>
                <a:latin typeface="HK Grotesk Bold"/>
              </a:rPr>
              <a:t>Partner Fees</a:t>
            </a:r>
          </a:p>
        </p:txBody>
      </p:sp>
      <p:sp>
        <p:nvSpPr>
          <p:cNvPr name="TextBox 17" id="17"/>
          <p:cNvSpPr txBox="true"/>
          <p:nvPr/>
        </p:nvSpPr>
        <p:spPr>
          <a:xfrm rot="0">
            <a:off x="10654967" y="4653858"/>
            <a:ext cx="3671591" cy="29199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P2P Website</a:t>
            </a:r>
          </a:p>
        </p:txBody>
      </p:sp>
      <p:sp>
        <p:nvSpPr>
          <p:cNvPr name="TextBox 18" id="18"/>
          <p:cNvSpPr txBox="true"/>
          <p:nvPr/>
        </p:nvSpPr>
        <p:spPr>
          <a:xfrm rot="0">
            <a:off x="1294593" y="1586986"/>
            <a:ext cx="2852071" cy="365983"/>
          </a:xfrm>
          <a:prstGeom prst="rect">
            <a:avLst/>
          </a:prstGeom>
        </p:spPr>
        <p:txBody>
          <a:bodyPr anchor="t" rtlCol="false" tIns="0" lIns="0" bIns="0" rIns="0">
            <a:spAutoFit/>
          </a:bodyPr>
          <a:lstStyle/>
          <a:p>
            <a:pPr algn="ctr">
              <a:lnSpc>
                <a:spcPts val="2927"/>
              </a:lnSpc>
            </a:pPr>
            <a:r>
              <a:rPr lang="en-US" sz="2091">
                <a:solidFill>
                  <a:srgbClr val="5D5B5B"/>
                </a:solidFill>
                <a:latin typeface="HK Grotesk Bold"/>
              </a:rPr>
              <a:t>Lenders</a:t>
            </a:r>
          </a:p>
        </p:txBody>
      </p:sp>
      <p:sp>
        <p:nvSpPr>
          <p:cNvPr name="TextBox 19" id="19"/>
          <p:cNvSpPr txBox="true"/>
          <p:nvPr/>
        </p:nvSpPr>
        <p:spPr>
          <a:xfrm rot="0">
            <a:off x="1073595" y="2180798"/>
            <a:ext cx="3294066" cy="322760"/>
          </a:xfrm>
          <a:prstGeom prst="rect">
            <a:avLst/>
          </a:prstGeom>
        </p:spPr>
        <p:txBody>
          <a:bodyPr anchor="t" rtlCol="false" tIns="0" lIns="0" bIns="0" rIns="0">
            <a:spAutoFit/>
          </a:bodyPr>
          <a:lstStyle/>
          <a:p>
            <a:pPr algn="ctr">
              <a:lnSpc>
                <a:spcPts val="2685"/>
              </a:lnSpc>
            </a:pPr>
            <a:r>
              <a:rPr lang="en-US" sz="1917">
                <a:solidFill>
                  <a:srgbClr val="5D5B5B"/>
                </a:solidFill>
                <a:latin typeface="HK Grotesk Bold"/>
              </a:rPr>
              <a:t>KYC Verification Partners</a:t>
            </a:r>
          </a:p>
        </p:txBody>
      </p:sp>
      <p:sp>
        <p:nvSpPr>
          <p:cNvPr name="TextBox 20" id="20"/>
          <p:cNvSpPr txBox="true"/>
          <p:nvPr/>
        </p:nvSpPr>
        <p:spPr>
          <a:xfrm rot="0">
            <a:off x="7802896" y="1653066"/>
            <a:ext cx="2852071" cy="1406738"/>
          </a:xfrm>
          <a:prstGeom prst="rect">
            <a:avLst/>
          </a:prstGeom>
        </p:spPr>
        <p:txBody>
          <a:bodyPr anchor="t" rtlCol="false" tIns="0" lIns="0" bIns="0" rIns="0">
            <a:spAutoFit/>
          </a:bodyPr>
          <a:lstStyle/>
          <a:p>
            <a:pPr algn="ctr">
              <a:lnSpc>
                <a:spcPts val="2788"/>
              </a:lnSpc>
            </a:pPr>
            <a:r>
              <a:rPr lang="en-US" sz="1991">
                <a:solidFill>
                  <a:srgbClr val="5D5B5B"/>
                </a:solidFill>
                <a:latin typeface="HK Grotesk Bold"/>
              </a:rPr>
              <a:t>Profitable &amp; Reliable Investment Opportunities for Lenders</a:t>
            </a:r>
          </a:p>
        </p:txBody>
      </p:sp>
      <p:sp>
        <p:nvSpPr>
          <p:cNvPr name="TextBox 21" id="21"/>
          <p:cNvSpPr txBox="true"/>
          <p:nvPr/>
        </p:nvSpPr>
        <p:spPr>
          <a:xfrm rot="0">
            <a:off x="7802896" y="3425213"/>
            <a:ext cx="2852071" cy="701888"/>
          </a:xfrm>
          <a:prstGeom prst="rect">
            <a:avLst/>
          </a:prstGeom>
        </p:spPr>
        <p:txBody>
          <a:bodyPr anchor="t" rtlCol="false" tIns="0" lIns="0" bIns="0" rIns="0">
            <a:spAutoFit/>
          </a:bodyPr>
          <a:lstStyle/>
          <a:p>
            <a:pPr algn="ctr">
              <a:lnSpc>
                <a:spcPts val="2788"/>
              </a:lnSpc>
            </a:pPr>
            <a:r>
              <a:rPr lang="en-US" sz="1991">
                <a:solidFill>
                  <a:srgbClr val="5D5B5B"/>
                </a:solidFill>
                <a:latin typeface="HK Grotesk Bold"/>
              </a:rPr>
              <a:t>Easy Access to Credit for Borrowers</a:t>
            </a:r>
          </a:p>
        </p:txBody>
      </p:sp>
      <p:sp>
        <p:nvSpPr>
          <p:cNvPr name="TextBox 22" id="22"/>
          <p:cNvSpPr txBox="true"/>
          <p:nvPr/>
        </p:nvSpPr>
        <p:spPr>
          <a:xfrm rot="0">
            <a:off x="11112769" y="1446845"/>
            <a:ext cx="2755987" cy="84444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Customer Support for disputes and platform issues</a:t>
            </a:r>
          </a:p>
        </p:txBody>
      </p:sp>
      <p:sp>
        <p:nvSpPr>
          <p:cNvPr name="TextBox 23" id="23"/>
          <p:cNvSpPr txBox="true"/>
          <p:nvPr/>
        </p:nvSpPr>
        <p:spPr>
          <a:xfrm rot="0">
            <a:off x="10654967" y="2342245"/>
            <a:ext cx="3671591" cy="29199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Harrasment Free Credit </a:t>
            </a:r>
          </a:p>
        </p:txBody>
      </p:sp>
      <p:sp>
        <p:nvSpPr>
          <p:cNvPr name="TextBox 24" id="24"/>
          <p:cNvSpPr txBox="true"/>
          <p:nvPr/>
        </p:nvSpPr>
        <p:spPr>
          <a:xfrm rot="0">
            <a:off x="10654967" y="2685608"/>
            <a:ext cx="3671591" cy="291994"/>
          </a:xfrm>
          <a:prstGeom prst="rect">
            <a:avLst/>
          </a:prstGeom>
        </p:spPr>
        <p:txBody>
          <a:bodyPr anchor="t" rtlCol="false" tIns="0" lIns="0" bIns="0" rIns="0">
            <a:spAutoFit/>
          </a:bodyPr>
          <a:lstStyle/>
          <a:p>
            <a:pPr algn="ctr">
              <a:lnSpc>
                <a:spcPts val="2190"/>
              </a:lnSpc>
            </a:pPr>
            <a:r>
              <a:rPr lang="en-US" sz="1991">
                <a:solidFill>
                  <a:srgbClr val="5D5B5B"/>
                </a:solidFill>
                <a:latin typeface="HK Grotesk Bold"/>
              </a:rPr>
              <a:t>Digital Financial Literacy</a:t>
            </a:r>
          </a:p>
        </p:txBody>
      </p:sp>
      <p:sp>
        <p:nvSpPr>
          <p:cNvPr name="TextBox 25" id="25"/>
          <p:cNvSpPr txBox="true"/>
          <p:nvPr/>
        </p:nvSpPr>
        <p:spPr>
          <a:xfrm rot="0">
            <a:off x="14524034" y="2558414"/>
            <a:ext cx="2657614" cy="844498"/>
          </a:xfrm>
          <a:prstGeom prst="rect">
            <a:avLst/>
          </a:prstGeom>
        </p:spPr>
        <p:txBody>
          <a:bodyPr anchor="t" rtlCol="false" tIns="0" lIns="0" bIns="0" rIns="0">
            <a:spAutoFit/>
          </a:bodyPr>
          <a:lstStyle/>
          <a:p>
            <a:pPr algn="ctr">
              <a:lnSpc>
                <a:spcPts val="2195"/>
              </a:lnSpc>
            </a:pPr>
            <a:r>
              <a:rPr lang="en-US" sz="1995">
                <a:solidFill>
                  <a:srgbClr val="5D5B5B"/>
                </a:solidFill>
                <a:latin typeface="HK Grotesk Bold"/>
              </a:rPr>
              <a:t>Borrowers without traditional access to credit</a:t>
            </a:r>
          </a:p>
        </p:txBody>
      </p:sp>
      <p:sp>
        <p:nvSpPr>
          <p:cNvPr name="TextBox 26" id="26"/>
          <p:cNvSpPr txBox="true"/>
          <p:nvPr/>
        </p:nvSpPr>
        <p:spPr>
          <a:xfrm rot="0">
            <a:off x="11173869" y="7794790"/>
            <a:ext cx="4474171" cy="349462"/>
          </a:xfrm>
          <a:prstGeom prst="rect">
            <a:avLst/>
          </a:prstGeom>
        </p:spPr>
        <p:txBody>
          <a:bodyPr anchor="t" rtlCol="false" tIns="0" lIns="0" bIns="0" rIns="0">
            <a:spAutoFit/>
          </a:bodyPr>
          <a:lstStyle/>
          <a:p>
            <a:pPr algn="ctr">
              <a:lnSpc>
                <a:spcPts val="2788"/>
              </a:lnSpc>
              <a:spcBef>
                <a:spcPct val="0"/>
              </a:spcBef>
            </a:pPr>
            <a:r>
              <a:rPr lang="en-US" sz="1991">
                <a:solidFill>
                  <a:srgbClr val="5D5B5B"/>
                </a:solidFill>
                <a:latin typeface="HK Grotesk Bold"/>
              </a:rPr>
              <a:t>Percentage fees for received payements</a:t>
            </a:r>
          </a:p>
        </p:txBody>
      </p:sp>
      <p:sp>
        <p:nvSpPr>
          <p:cNvPr name="TextBox 27" id="27"/>
          <p:cNvSpPr txBox="true"/>
          <p:nvPr/>
        </p:nvSpPr>
        <p:spPr>
          <a:xfrm rot="0">
            <a:off x="1280098" y="2691036"/>
            <a:ext cx="2722566" cy="1108933"/>
          </a:xfrm>
          <a:prstGeom prst="rect">
            <a:avLst/>
          </a:prstGeom>
        </p:spPr>
        <p:txBody>
          <a:bodyPr anchor="t" rtlCol="false" tIns="0" lIns="0" bIns="0" rIns="0">
            <a:spAutoFit/>
          </a:bodyPr>
          <a:lstStyle/>
          <a:p>
            <a:pPr algn="ctr">
              <a:lnSpc>
                <a:spcPts val="2927"/>
              </a:lnSpc>
            </a:pPr>
            <a:r>
              <a:rPr lang="en-US" sz="2091">
                <a:solidFill>
                  <a:srgbClr val="5D5B5B"/>
                </a:solidFill>
                <a:latin typeface="HK Grotesk Bold"/>
              </a:rPr>
              <a:t>Third-Party Applications like PayTM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grpSp>
        <p:nvGrpSpPr>
          <p:cNvPr name="Group 3" id="3"/>
          <p:cNvGrpSpPr/>
          <p:nvPr/>
        </p:nvGrpSpPr>
        <p:grpSpPr>
          <a:xfrm rot="0">
            <a:off x="4866164" y="3377352"/>
            <a:ext cx="8805568" cy="3532296"/>
            <a:chOff x="0" y="0"/>
            <a:chExt cx="11740757" cy="4709728"/>
          </a:xfrm>
        </p:grpSpPr>
        <p:sp>
          <p:nvSpPr>
            <p:cNvPr name="TextBox 4" id="4"/>
            <p:cNvSpPr txBox="true"/>
            <p:nvPr/>
          </p:nvSpPr>
          <p:spPr>
            <a:xfrm rot="0">
              <a:off x="0" y="-38100"/>
              <a:ext cx="11740757" cy="2572249"/>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Methadology</a:t>
              </a:r>
            </a:p>
          </p:txBody>
        </p:sp>
        <p:sp>
          <p:nvSpPr>
            <p:cNvPr name="TextBox 5" id="5"/>
            <p:cNvSpPr txBox="true"/>
            <p:nvPr/>
          </p:nvSpPr>
          <p:spPr>
            <a:xfrm rot="0">
              <a:off x="0" y="3059998"/>
              <a:ext cx="11740757" cy="1649730"/>
            </a:xfrm>
            <a:prstGeom prst="rect">
              <a:avLst/>
            </a:prstGeom>
          </p:spPr>
          <p:txBody>
            <a:bodyPr anchor="t" rtlCol="false" tIns="0" lIns="0" bIns="0" rIns="0">
              <a:spAutoFit/>
            </a:bodyPr>
            <a:lstStyle/>
            <a:p>
              <a:pPr algn="ctr">
                <a:lnSpc>
                  <a:spcPts val="4919"/>
                </a:lnSpc>
              </a:pPr>
              <a:r>
                <a:rPr lang="en-US" sz="3999" spc="591">
                  <a:solidFill>
                    <a:srgbClr val="FFFFFF"/>
                  </a:solidFill>
                  <a:latin typeface="HK Grotesk Bold"/>
                </a:rPr>
                <a:t>UNDERSTANDING THE FLOW OF OUR APPLICATION</a:t>
              </a:r>
            </a:p>
          </p:txBody>
        </p:sp>
      </p:grpSp>
      <p:sp>
        <p:nvSpPr>
          <p:cNvPr name="Freeform 6" id="6"/>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470705">
            <a:off x="4106791" y="6341369"/>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28635" y="1624331"/>
            <a:ext cx="13622433" cy="8181830"/>
          </a:xfrm>
          <a:custGeom>
            <a:avLst/>
            <a:gdLst/>
            <a:ahLst/>
            <a:cxnLst/>
            <a:rect r="r" b="b" t="t" l="l"/>
            <a:pathLst>
              <a:path h="8181830" w="13622433">
                <a:moveTo>
                  <a:pt x="0" y="0"/>
                </a:moveTo>
                <a:lnTo>
                  <a:pt x="13622433" y="0"/>
                </a:lnTo>
                <a:lnTo>
                  <a:pt x="13622433" y="8181830"/>
                </a:lnTo>
                <a:lnTo>
                  <a:pt x="0" y="8181830"/>
                </a:lnTo>
                <a:lnTo>
                  <a:pt x="0" y="0"/>
                </a:lnTo>
                <a:close/>
              </a:path>
            </a:pathLst>
          </a:custGeom>
          <a:blipFill>
            <a:blip r:embed="rId2"/>
            <a:stretch>
              <a:fillRect l="0" t="0" r="0" b="0"/>
            </a:stretch>
          </a:blipFill>
        </p:spPr>
      </p:sp>
      <p:sp>
        <p:nvSpPr>
          <p:cNvPr name="TextBox 3" id="3"/>
          <p:cNvSpPr txBox="true"/>
          <p:nvPr/>
        </p:nvSpPr>
        <p:spPr>
          <a:xfrm rot="0">
            <a:off x="773946" y="565751"/>
            <a:ext cx="5656659" cy="812800"/>
          </a:xfrm>
          <a:prstGeom prst="rect">
            <a:avLst/>
          </a:prstGeom>
        </p:spPr>
        <p:txBody>
          <a:bodyPr anchor="t" rtlCol="false" tIns="0" lIns="0" bIns="0" rIns="0">
            <a:spAutoFit/>
          </a:bodyPr>
          <a:lstStyle/>
          <a:p>
            <a:pPr algn="ctr">
              <a:lnSpc>
                <a:spcPts val="6500"/>
              </a:lnSpc>
              <a:spcBef>
                <a:spcPct val="0"/>
              </a:spcBef>
            </a:pPr>
            <a:r>
              <a:rPr lang="en-US" sz="5000" spc="50">
                <a:solidFill>
                  <a:srgbClr val="000000"/>
                </a:solidFill>
                <a:latin typeface="HK Grotesk Semi-Bold"/>
              </a:rPr>
              <a:t>BORROWER'S SIDE</a:t>
            </a:r>
          </a:p>
        </p:txBody>
      </p:sp>
      <p:sp>
        <p:nvSpPr>
          <p:cNvPr name="Freeform 4" id="4"/>
          <p:cNvSpPr/>
          <p:nvPr/>
        </p:nvSpPr>
        <p:spPr>
          <a:xfrm flipH="false" flipV="false" rot="0">
            <a:off x="773946" y="1028700"/>
            <a:ext cx="4647688" cy="717853"/>
          </a:xfrm>
          <a:custGeom>
            <a:avLst/>
            <a:gdLst/>
            <a:ahLst/>
            <a:cxnLst/>
            <a:rect r="r" b="b" t="t" l="l"/>
            <a:pathLst>
              <a:path h="717853" w="4647688">
                <a:moveTo>
                  <a:pt x="0" y="0"/>
                </a:moveTo>
                <a:lnTo>
                  <a:pt x="4647688" y="0"/>
                </a:lnTo>
                <a:lnTo>
                  <a:pt x="4647688" y="717853"/>
                </a:lnTo>
                <a:lnTo>
                  <a:pt x="0" y="717853"/>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31494" y="1746553"/>
            <a:ext cx="15044970" cy="7843582"/>
          </a:xfrm>
          <a:custGeom>
            <a:avLst/>
            <a:gdLst/>
            <a:ahLst/>
            <a:cxnLst/>
            <a:rect r="r" b="b" t="t" l="l"/>
            <a:pathLst>
              <a:path h="7843582" w="15044970">
                <a:moveTo>
                  <a:pt x="0" y="0"/>
                </a:moveTo>
                <a:lnTo>
                  <a:pt x="15044971" y="0"/>
                </a:lnTo>
                <a:lnTo>
                  <a:pt x="15044971" y="7843582"/>
                </a:lnTo>
                <a:lnTo>
                  <a:pt x="0" y="7843582"/>
                </a:lnTo>
                <a:lnTo>
                  <a:pt x="0" y="0"/>
                </a:lnTo>
                <a:close/>
              </a:path>
            </a:pathLst>
          </a:custGeom>
          <a:blipFill>
            <a:blip r:embed="rId2"/>
            <a:stretch>
              <a:fillRect l="0" t="-6181" r="0" b="-870"/>
            </a:stretch>
          </a:blipFill>
        </p:spPr>
      </p:sp>
      <p:sp>
        <p:nvSpPr>
          <p:cNvPr name="TextBox 3" id="3"/>
          <p:cNvSpPr txBox="true"/>
          <p:nvPr/>
        </p:nvSpPr>
        <p:spPr>
          <a:xfrm rot="0">
            <a:off x="1028700" y="593725"/>
            <a:ext cx="4508302" cy="812800"/>
          </a:xfrm>
          <a:prstGeom prst="rect">
            <a:avLst/>
          </a:prstGeom>
        </p:spPr>
        <p:txBody>
          <a:bodyPr anchor="t" rtlCol="false" tIns="0" lIns="0" bIns="0" rIns="0">
            <a:spAutoFit/>
          </a:bodyPr>
          <a:lstStyle/>
          <a:p>
            <a:pPr>
              <a:lnSpc>
                <a:spcPts val="6500"/>
              </a:lnSpc>
              <a:spcBef>
                <a:spcPct val="0"/>
              </a:spcBef>
            </a:pPr>
            <a:r>
              <a:rPr lang="en-US" sz="5000" spc="50">
                <a:solidFill>
                  <a:srgbClr val="000000"/>
                </a:solidFill>
                <a:latin typeface="HK Grotesk Semi-Bold"/>
              </a:rPr>
              <a:t>LENDER'S SIDE</a:t>
            </a:r>
          </a:p>
        </p:txBody>
      </p:sp>
      <p:sp>
        <p:nvSpPr>
          <p:cNvPr name="Freeform 4" id="4"/>
          <p:cNvSpPr/>
          <p:nvPr/>
        </p:nvSpPr>
        <p:spPr>
          <a:xfrm flipH="false" flipV="false" rot="0">
            <a:off x="1028700" y="1028700"/>
            <a:ext cx="4647688" cy="717853"/>
          </a:xfrm>
          <a:custGeom>
            <a:avLst/>
            <a:gdLst/>
            <a:ahLst/>
            <a:cxnLst/>
            <a:rect r="r" b="b" t="t" l="l"/>
            <a:pathLst>
              <a:path h="717853" w="4647688">
                <a:moveTo>
                  <a:pt x="0" y="0"/>
                </a:moveTo>
                <a:lnTo>
                  <a:pt x="4647688" y="0"/>
                </a:lnTo>
                <a:lnTo>
                  <a:pt x="4647688" y="717853"/>
                </a:lnTo>
                <a:lnTo>
                  <a:pt x="0" y="717853"/>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96103" y="1947881"/>
            <a:ext cx="13095794" cy="6391238"/>
          </a:xfrm>
          <a:custGeom>
            <a:avLst/>
            <a:gdLst/>
            <a:ahLst/>
            <a:cxnLst/>
            <a:rect r="r" b="b" t="t" l="l"/>
            <a:pathLst>
              <a:path h="6391238" w="13095794">
                <a:moveTo>
                  <a:pt x="0" y="0"/>
                </a:moveTo>
                <a:lnTo>
                  <a:pt x="13095794" y="0"/>
                </a:lnTo>
                <a:lnTo>
                  <a:pt x="13095794" y="6391238"/>
                </a:lnTo>
                <a:lnTo>
                  <a:pt x="0" y="6391238"/>
                </a:lnTo>
                <a:lnTo>
                  <a:pt x="0" y="0"/>
                </a:lnTo>
                <a:close/>
              </a:path>
            </a:pathLst>
          </a:custGeom>
          <a:blipFill>
            <a:blip r:embed="rId2"/>
            <a:stretch>
              <a:fillRect l="0" t="-9938" r="0" b="0"/>
            </a:stretch>
          </a:blipFill>
        </p:spPr>
      </p:sp>
      <p:sp>
        <p:nvSpPr>
          <p:cNvPr name="TextBox 3" id="3"/>
          <p:cNvSpPr txBox="true"/>
          <p:nvPr/>
        </p:nvSpPr>
        <p:spPr>
          <a:xfrm rot="0">
            <a:off x="1028700" y="593725"/>
            <a:ext cx="6647111" cy="812800"/>
          </a:xfrm>
          <a:prstGeom prst="rect">
            <a:avLst/>
          </a:prstGeom>
        </p:spPr>
        <p:txBody>
          <a:bodyPr anchor="t" rtlCol="false" tIns="0" lIns="0" bIns="0" rIns="0">
            <a:spAutoFit/>
          </a:bodyPr>
          <a:lstStyle/>
          <a:p>
            <a:pPr>
              <a:lnSpc>
                <a:spcPts val="6500"/>
              </a:lnSpc>
              <a:spcBef>
                <a:spcPct val="0"/>
              </a:spcBef>
            </a:pPr>
            <a:r>
              <a:rPr lang="en-US" sz="5000" spc="50">
                <a:solidFill>
                  <a:srgbClr val="000000"/>
                </a:solidFill>
                <a:latin typeface="HK Grotesk Semi-Bold"/>
              </a:rPr>
              <a:t>REPAYMENT OF LOAN</a:t>
            </a:r>
          </a:p>
        </p:txBody>
      </p:sp>
      <p:sp>
        <p:nvSpPr>
          <p:cNvPr name="Freeform 4" id="4"/>
          <p:cNvSpPr/>
          <p:nvPr/>
        </p:nvSpPr>
        <p:spPr>
          <a:xfrm flipH="false" flipV="false" rot="0">
            <a:off x="1028700" y="1028700"/>
            <a:ext cx="4647688" cy="717853"/>
          </a:xfrm>
          <a:custGeom>
            <a:avLst/>
            <a:gdLst/>
            <a:ahLst/>
            <a:cxnLst/>
            <a:rect r="r" b="b" t="t" l="l"/>
            <a:pathLst>
              <a:path h="717853" w="4647688">
                <a:moveTo>
                  <a:pt x="0" y="0"/>
                </a:moveTo>
                <a:lnTo>
                  <a:pt x="4647688" y="0"/>
                </a:lnTo>
                <a:lnTo>
                  <a:pt x="4647688" y="717853"/>
                </a:lnTo>
                <a:lnTo>
                  <a:pt x="0" y="717853"/>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29" r="0" b="-16088"/>
            </a:stretch>
          </a:blipFill>
        </p:spPr>
      </p:sp>
      <p:sp>
        <p:nvSpPr>
          <p:cNvPr name="AutoShape 3" id="3"/>
          <p:cNvSpPr/>
          <p:nvPr/>
        </p:nvSpPr>
        <p:spPr>
          <a:xfrm rot="0">
            <a:off x="552488" y="0"/>
            <a:ext cx="8382103" cy="4102832"/>
          </a:xfrm>
          <a:prstGeom prst="rect">
            <a:avLst/>
          </a:prstGeom>
          <a:solidFill>
            <a:srgbClr val="010101"/>
          </a:solidFill>
        </p:spPr>
      </p:sp>
      <p:sp>
        <p:nvSpPr>
          <p:cNvPr name="TextBox 4" id="4"/>
          <p:cNvSpPr txBox="true"/>
          <p:nvPr/>
        </p:nvSpPr>
        <p:spPr>
          <a:xfrm rot="0">
            <a:off x="1028700" y="1260959"/>
            <a:ext cx="6681925" cy="2329434"/>
          </a:xfrm>
          <a:prstGeom prst="rect">
            <a:avLst/>
          </a:prstGeom>
        </p:spPr>
        <p:txBody>
          <a:bodyPr anchor="t" rtlCol="false" tIns="0" lIns="0" bIns="0" rIns="0">
            <a:spAutoFit/>
          </a:bodyPr>
          <a:lstStyle/>
          <a:p>
            <a:pPr>
              <a:lnSpc>
                <a:spcPts val="9990"/>
              </a:lnSpc>
            </a:pPr>
            <a:r>
              <a:rPr lang="en-US" sz="9000">
                <a:solidFill>
                  <a:srgbClr val="FFFFFF"/>
                </a:solidFill>
                <a:latin typeface="HK Grotesk Bold"/>
              </a:rPr>
              <a:t>The Problem</a:t>
            </a:r>
          </a:p>
          <a:p>
            <a:pPr>
              <a:lnSpc>
                <a:spcPts val="4439"/>
              </a:lnSpc>
            </a:pPr>
          </a:p>
          <a:p>
            <a:pPr>
              <a:lnSpc>
                <a:spcPts val="3996"/>
              </a:lnSpc>
            </a:pPr>
            <a:r>
              <a:rPr lang="en-US" sz="3600">
                <a:solidFill>
                  <a:srgbClr val="FFFFFF"/>
                </a:solidFill>
                <a:latin typeface="HK Grotesk Bold"/>
              </a:rPr>
              <a:t> </a:t>
            </a:r>
            <a:r>
              <a:rPr lang="en-US" sz="3600">
                <a:solidFill>
                  <a:srgbClr val="FFFFFF"/>
                </a:solidFill>
                <a:latin typeface="HK Grotesk Bold"/>
              </a:rPr>
              <a:t>REINVENTING LENDING</a:t>
            </a:r>
          </a:p>
        </p:txBody>
      </p:sp>
      <p:sp>
        <p:nvSpPr>
          <p:cNvPr name="Freeform 5" id="5"/>
          <p:cNvSpPr/>
          <p:nvPr/>
        </p:nvSpPr>
        <p:spPr>
          <a:xfrm flipH="false" flipV="false" rot="0">
            <a:off x="1189436" y="2051416"/>
            <a:ext cx="6360453" cy="982397"/>
          </a:xfrm>
          <a:custGeom>
            <a:avLst/>
            <a:gdLst/>
            <a:ahLst/>
            <a:cxnLst/>
            <a:rect r="r" b="b" t="t" l="l"/>
            <a:pathLst>
              <a:path h="982397" w="6360453">
                <a:moveTo>
                  <a:pt x="0" y="0"/>
                </a:moveTo>
                <a:lnTo>
                  <a:pt x="6360453" y="0"/>
                </a:lnTo>
                <a:lnTo>
                  <a:pt x="6360453" y="982397"/>
                </a:lnTo>
                <a:lnTo>
                  <a:pt x="0" y="982397"/>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
        <p:nvSpPr>
          <p:cNvPr name="AutoShape 6" id="6"/>
          <p:cNvSpPr/>
          <p:nvPr/>
        </p:nvSpPr>
        <p:spPr>
          <a:xfrm rot="0">
            <a:off x="0" y="0"/>
            <a:ext cx="518244" cy="6491515"/>
          </a:xfrm>
          <a:prstGeom prst="rect">
            <a:avLst/>
          </a:prstGeom>
          <a:solidFill>
            <a:srgbClr val="FFFFFF"/>
          </a:solid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190" y="3879792"/>
            <a:ext cx="15289620" cy="2527417"/>
          </a:xfrm>
          <a:custGeom>
            <a:avLst/>
            <a:gdLst/>
            <a:ahLst/>
            <a:cxnLst/>
            <a:rect r="r" b="b" t="t" l="l"/>
            <a:pathLst>
              <a:path h="2527417" w="15289620">
                <a:moveTo>
                  <a:pt x="0" y="0"/>
                </a:moveTo>
                <a:lnTo>
                  <a:pt x="15289620" y="0"/>
                </a:lnTo>
                <a:lnTo>
                  <a:pt x="15289620" y="2527416"/>
                </a:lnTo>
                <a:lnTo>
                  <a:pt x="0" y="2527416"/>
                </a:lnTo>
                <a:lnTo>
                  <a:pt x="0" y="0"/>
                </a:lnTo>
                <a:close/>
              </a:path>
            </a:pathLst>
          </a:custGeom>
          <a:blipFill>
            <a:blip r:embed="rId2"/>
            <a:stretch>
              <a:fillRect l="0" t="0" r="0" b="0"/>
            </a:stretch>
          </a:blipFill>
        </p:spPr>
      </p:sp>
      <p:sp>
        <p:nvSpPr>
          <p:cNvPr name="TextBox 3" id="3"/>
          <p:cNvSpPr txBox="true"/>
          <p:nvPr/>
        </p:nvSpPr>
        <p:spPr>
          <a:xfrm rot="0">
            <a:off x="1028700" y="593725"/>
            <a:ext cx="7057281" cy="812800"/>
          </a:xfrm>
          <a:prstGeom prst="rect">
            <a:avLst/>
          </a:prstGeom>
        </p:spPr>
        <p:txBody>
          <a:bodyPr anchor="t" rtlCol="false" tIns="0" lIns="0" bIns="0" rIns="0">
            <a:spAutoFit/>
          </a:bodyPr>
          <a:lstStyle/>
          <a:p>
            <a:pPr>
              <a:lnSpc>
                <a:spcPts val="6500"/>
              </a:lnSpc>
              <a:spcBef>
                <a:spcPct val="0"/>
              </a:spcBef>
            </a:pPr>
            <a:r>
              <a:rPr lang="en-US" sz="5000" spc="50">
                <a:solidFill>
                  <a:srgbClr val="000000"/>
                </a:solidFill>
                <a:latin typeface="HK Grotesk Semi-Bold"/>
              </a:rPr>
              <a:t>CHATBOT FLOWCHART</a:t>
            </a:r>
          </a:p>
        </p:txBody>
      </p:sp>
      <p:sp>
        <p:nvSpPr>
          <p:cNvPr name="Freeform 4" id="4"/>
          <p:cNvSpPr/>
          <p:nvPr/>
        </p:nvSpPr>
        <p:spPr>
          <a:xfrm flipH="false" flipV="false" rot="0">
            <a:off x="1028700" y="1028700"/>
            <a:ext cx="4647688" cy="717853"/>
          </a:xfrm>
          <a:custGeom>
            <a:avLst/>
            <a:gdLst/>
            <a:ahLst/>
            <a:cxnLst/>
            <a:rect r="r" b="b" t="t" l="l"/>
            <a:pathLst>
              <a:path h="717853" w="4647688">
                <a:moveTo>
                  <a:pt x="0" y="0"/>
                </a:moveTo>
                <a:lnTo>
                  <a:pt x="4647688" y="0"/>
                </a:lnTo>
                <a:lnTo>
                  <a:pt x="4647688" y="717853"/>
                </a:lnTo>
                <a:lnTo>
                  <a:pt x="0" y="717853"/>
                </a:lnTo>
                <a:lnTo>
                  <a:pt x="0" y="0"/>
                </a:lnTo>
                <a:close/>
              </a:path>
            </a:pathLst>
          </a:custGeom>
          <a:blipFill>
            <a:blip r:embed="rId3">
              <a:extLst>
                <a:ext uri="{96DAC541-7B7A-43D3-8B79-37D633B846F1}">
                  <asvg:svgBlip xmlns:asvg="http://schemas.microsoft.com/office/drawing/2016/SVG/main" r:embed="rId4"/>
                </a:ext>
              </a:extLst>
            </a:blip>
            <a:stretch>
              <a:fillRect l="-226465" t="0" r="-16765"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sp>
        <p:nvSpPr>
          <p:cNvPr name="TextBox 3" id="3"/>
          <p:cNvSpPr txBox="true"/>
          <p:nvPr/>
        </p:nvSpPr>
        <p:spPr>
          <a:xfrm rot="0">
            <a:off x="4616734" y="3180953"/>
            <a:ext cx="9219352" cy="3886994"/>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Architechture</a:t>
            </a:r>
          </a:p>
          <a:p>
            <a:pPr algn="ctr">
              <a:lnSpc>
                <a:spcPts val="15389"/>
              </a:lnSpc>
            </a:pPr>
            <a:r>
              <a:rPr lang="en-US" sz="12512">
                <a:solidFill>
                  <a:srgbClr val="FFFFFF"/>
                </a:solidFill>
                <a:latin typeface="Lemon Tuesday"/>
              </a:rPr>
              <a:t>Diagram</a:t>
            </a:r>
          </a:p>
        </p:txBody>
      </p:sp>
      <p:sp>
        <p:nvSpPr>
          <p:cNvPr name="Freeform 4" id="4"/>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470705">
            <a:off x="4106791" y="6341369"/>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59480" y="1322302"/>
            <a:ext cx="14569041" cy="7642397"/>
          </a:xfrm>
          <a:custGeom>
            <a:avLst/>
            <a:gdLst/>
            <a:ahLst/>
            <a:cxnLst/>
            <a:rect r="r" b="b" t="t" l="l"/>
            <a:pathLst>
              <a:path h="7642397" w="14569041">
                <a:moveTo>
                  <a:pt x="0" y="0"/>
                </a:moveTo>
                <a:lnTo>
                  <a:pt x="14569040" y="0"/>
                </a:lnTo>
                <a:lnTo>
                  <a:pt x="14569040" y="7642396"/>
                </a:lnTo>
                <a:lnTo>
                  <a:pt x="0" y="7642396"/>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sp>
        <p:nvSpPr>
          <p:cNvPr name="TextBox 3" id="3"/>
          <p:cNvSpPr txBox="true"/>
          <p:nvPr/>
        </p:nvSpPr>
        <p:spPr>
          <a:xfrm rot="0">
            <a:off x="4534324" y="2721948"/>
            <a:ext cx="9219352" cy="1938711"/>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Wireframes</a:t>
            </a:r>
          </a:p>
        </p:txBody>
      </p:sp>
      <p:sp>
        <p:nvSpPr>
          <p:cNvPr name="Freeform 4" id="4"/>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470705">
            <a:off x="3644968" y="3752783"/>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983325" y="5638948"/>
            <a:ext cx="6321350" cy="3619352"/>
          </a:xfrm>
          <a:prstGeom prst="rect">
            <a:avLst/>
          </a:prstGeom>
        </p:spPr>
        <p:txBody>
          <a:bodyPr anchor="t" rtlCol="false" tIns="0" lIns="0" bIns="0" rIns="0">
            <a:spAutoFit/>
          </a:bodyPr>
          <a:lstStyle/>
          <a:p>
            <a:pPr algn="ctr">
              <a:lnSpc>
                <a:spcPts val="4733"/>
              </a:lnSpc>
            </a:pPr>
            <a:r>
              <a:rPr lang="en-US" sz="3380" spc="33">
                <a:solidFill>
                  <a:srgbClr val="FFFFFF"/>
                </a:solidFill>
                <a:latin typeface="Lato"/>
              </a:rPr>
              <a:t>Link to wireframes: </a:t>
            </a:r>
            <a:r>
              <a:rPr lang="en-US" sz="3380" spc="33" u="sng">
                <a:solidFill>
                  <a:srgbClr val="FFFFFF"/>
                </a:solidFill>
                <a:latin typeface="Lato"/>
                <a:hlinkClick r:id="rId5" tooltip="https://www.figma.com/file/bR9iYyBC67UJRKRaxdeBrA/Loan-Application-Hackathon?node-id=0%3A1"/>
              </a:rPr>
              <a:t>http://tiny.cc/151puz</a:t>
            </a:r>
          </a:p>
          <a:p>
            <a:pPr algn="ctr">
              <a:lnSpc>
                <a:spcPts val="4733"/>
              </a:lnSpc>
            </a:pPr>
          </a:p>
          <a:p>
            <a:pPr algn="ctr">
              <a:lnSpc>
                <a:spcPts val="4733"/>
              </a:lnSpc>
            </a:pPr>
            <a:r>
              <a:rPr lang="en-US" sz="3380" spc="33">
                <a:solidFill>
                  <a:srgbClr val="FFFFFF"/>
                </a:solidFill>
                <a:latin typeface="Lato"/>
              </a:rPr>
              <a:t>Link to prototype:</a:t>
            </a:r>
          </a:p>
          <a:p>
            <a:pPr algn="ctr">
              <a:lnSpc>
                <a:spcPts val="5040"/>
              </a:lnSpc>
            </a:pPr>
            <a:r>
              <a:rPr lang="en-US" sz="3600" spc="36" u="sng">
                <a:solidFill>
                  <a:srgbClr val="FFFFFF"/>
                </a:solidFill>
                <a:latin typeface="Lato"/>
                <a:hlinkClick r:id="rId6" tooltip="https://www.figma.com/proto/bR9iYyBC67UJRKRaxdeBrA/Loan-Application-Hackathon?node-id=440%3A47&amp;scaling=scale-down&amp;page-id=0%3A1&amp;starting-point-node-id=0%3A18"/>
              </a:rPr>
              <a:t>http://tiny.cc/551puz</a:t>
            </a:r>
          </a:p>
          <a:p>
            <a:pPr algn="ctr">
              <a:lnSpc>
                <a:spcPts val="4733"/>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sp>
        <p:nvSpPr>
          <p:cNvPr name="TextBox 3" id="3"/>
          <p:cNvSpPr txBox="true"/>
          <p:nvPr/>
        </p:nvSpPr>
        <p:spPr>
          <a:xfrm rot="0">
            <a:off x="4616734" y="4155094"/>
            <a:ext cx="9219352" cy="1938711"/>
          </a:xfrm>
          <a:prstGeom prst="rect">
            <a:avLst/>
          </a:prstGeom>
        </p:spPr>
        <p:txBody>
          <a:bodyPr anchor="t" rtlCol="false" tIns="0" lIns="0" bIns="0" rIns="0">
            <a:spAutoFit/>
          </a:bodyPr>
          <a:lstStyle/>
          <a:p>
            <a:pPr algn="ctr">
              <a:lnSpc>
                <a:spcPts val="15389"/>
              </a:lnSpc>
            </a:pPr>
            <a:r>
              <a:rPr lang="en-US" sz="12512">
                <a:solidFill>
                  <a:srgbClr val="FFFFFF"/>
                </a:solidFill>
                <a:latin typeface="Lemon Tuesday"/>
              </a:rPr>
              <a:t>Scalability</a:t>
            </a:r>
          </a:p>
        </p:txBody>
      </p:sp>
      <p:sp>
        <p:nvSpPr>
          <p:cNvPr name="Freeform 4" id="4"/>
          <p:cNvSpPr/>
          <p:nvPr/>
        </p:nvSpPr>
        <p:spPr>
          <a:xfrm flipH="false" flipV="false" rot="8332168">
            <a:off x="13161789" y="1574134"/>
            <a:ext cx="1019886" cy="2371828"/>
          </a:xfrm>
          <a:custGeom>
            <a:avLst/>
            <a:gdLst/>
            <a:ahLst/>
            <a:cxnLst/>
            <a:rect r="r" b="b" t="t" l="l"/>
            <a:pathLst>
              <a:path h="2371828" w="1019886">
                <a:moveTo>
                  <a:pt x="0" y="0"/>
                </a:moveTo>
                <a:lnTo>
                  <a:pt x="1019886" y="0"/>
                </a:lnTo>
                <a:lnTo>
                  <a:pt x="1019886"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470705">
            <a:off x="4106791" y="6341369"/>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TextBox 2" id="2"/>
          <p:cNvSpPr txBox="true"/>
          <p:nvPr/>
        </p:nvSpPr>
        <p:spPr>
          <a:xfrm rot="0">
            <a:off x="1028700" y="676085"/>
            <a:ext cx="15496378" cy="1003935"/>
          </a:xfrm>
          <a:prstGeom prst="rect">
            <a:avLst/>
          </a:prstGeom>
        </p:spPr>
        <p:txBody>
          <a:bodyPr anchor="t" rtlCol="false" tIns="0" lIns="0" bIns="0" rIns="0">
            <a:spAutoFit/>
          </a:bodyPr>
          <a:lstStyle/>
          <a:p>
            <a:pPr>
              <a:lnSpc>
                <a:spcPts val="7769"/>
              </a:lnSpc>
            </a:pPr>
            <a:r>
              <a:rPr lang="en-US" sz="6999">
                <a:solidFill>
                  <a:srgbClr val="FFFFFF"/>
                </a:solidFill>
                <a:latin typeface="Lemon Tuesday Bold"/>
              </a:rPr>
              <a:t>Scalability / Usability</a:t>
            </a:r>
          </a:p>
        </p:txBody>
      </p:sp>
      <p:sp>
        <p:nvSpPr>
          <p:cNvPr name="TextBox 3" id="3"/>
          <p:cNvSpPr txBox="true"/>
          <p:nvPr/>
        </p:nvSpPr>
        <p:spPr>
          <a:xfrm rot="0">
            <a:off x="1028700" y="2335011"/>
            <a:ext cx="15496378" cy="7078980"/>
          </a:xfrm>
          <a:prstGeom prst="rect">
            <a:avLst/>
          </a:prstGeom>
        </p:spPr>
        <p:txBody>
          <a:bodyPr anchor="t" rtlCol="false" tIns="0" lIns="0" bIns="0" rIns="0">
            <a:spAutoFit/>
          </a:bodyPr>
          <a:lstStyle/>
          <a:p>
            <a:pPr>
              <a:lnSpc>
                <a:spcPts val="4680"/>
              </a:lnSpc>
            </a:pPr>
            <a:r>
              <a:rPr lang="en-US" sz="3600" spc="36">
                <a:solidFill>
                  <a:srgbClr val="FFFFFF"/>
                </a:solidFill>
                <a:latin typeface="HK Grotesk Medium"/>
              </a:rPr>
              <a:t>Scalable Machine Learning aims to combine statistics, systems, machine learning, and data mining.</a:t>
            </a:r>
          </a:p>
          <a:p>
            <a:pPr>
              <a:lnSpc>
                <a:spcPts val="4680"/>
              </a:lnSpc>
            </a:pPr>
          </a:p>
          <a:p>
            <a:pPr>
              <a:lnSpc>
                <a:spcPts val="4680"/>
              </a:lnSpc>
            </a:pPr>
            <a:r>
              <a:rPr lang="en-US" sz="3600" spc="36">
                <a:solidFill>
                  <a:srgbClr val="FFFFFF"/>
                </a:solidFill>
                <a:latin typeface="HK Grotesk Medium"/>
              </a:rPr>
              <a:t>In the real world, where the amount of data is so large, the scalability of machine learning models becomes a primary concern.</a:t>
            </a:r>
          </a:p>
          <a:p>
            <a:pPr>
              <a:lnSpc>
                <a:spcPts val="4680"/>
              </a:lnSpc>
            </a:pPr>
          </a:p>
          <a:p>
            <a:pPr algn="l" marL="0" indent="0" lvl="0">
              <a:lnSpc>
                <a:spcPts val="4680"/>
              </a:lnSpc>
              <a:spcBef>
                <a:spcPct val="0"/>
              </a:spcBef>
            </a:pPr>
            <a:r>
              <a:rPr lang="en-US" sz="3600" spc="36">
                <a:solidFill>
                  <a:srgbClr val="FFFFFF"/>
                </a:solidFill>
                <a:latin typeface="HK Grotesk Medium"/>
              </a:rPr>
              <a:t>For our application, we will be using Google Collab. Google TPU is specially designed for the distributed memory model which provides separate IP addresses and communication protocols. And also using it saves our time from dealing with the communication layer which is taken care of by the provided accelerated Linear Algebra Layer(XLA) . It can work on large amounts of data very easily, with fast speed.</a:t>
            </a:r>
          </a:p>
        </p:txBody>
      </p:sp>
      <p:sp>
        <p:nvSpPr>
          <p:cNvPr name="Freeform 4" id="4"/>
          <p:cNvSpPr/>
          <p:nvPr/>
        </p:nvSpPr>
        <p:spPr>
          <a:xfrm flipH="false" flipV="false" rot="0">
            <a:off x="1028700" y="1566042"/>
            <a:ext cx="5225306" cy="807069"/>
          </a:xfrm>
          <a:custGeom>
            <a:avLst/>
            <a:gdLst/>
            <a:ahLst/>
            <a:cxnLst/>
            <a:rect r="r" b="b" t="t" l="l"/>
            <a:pathLst>
              <a:path h="807069" w="5225306">
                <a:moveTo>
                  <a:pt x="0" y="0"/>
                </a:moveTo>
                <a:lnTo>
                  <a:pt x="5225306" y="0"/>
                </a:lnTo>
                <a:lnTo>
                  <a:pt x="5225306" y="807069"/>
                </a:lnTo>
                <a:lnTo>
                  <a:pt x="0" y="807069"/>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5" id="5"/>
          <p:cNvSpPr/>
          <p:nvPr/>
        </p:nvSpPr>
        <p:spPr>
          <a:xfrm flipH="false" flipV="false" rot="0">
            <a:off x="5726412" y="1496023"/>
            <a:ext cx="3749428" cy="579114"/>
          </a:xfrm>
          <a:custGeom>
            <a:avLst/>
            <a:gdLst/>
            <a:ahLst/>
            <a:cxnLst/>
            <a:rect r="r" b="b" t="t" l="l"/>
            <a:pathLst>
              <a:path h="579114" w="3749428">
                <a:moveTo>
                  <a:pt x="0" y="0"/>
                </a:moveTo>
                <a:lnTo>
                  <a:pt x="3749428" y="0"/>
                </a:lnTo>
                <a:lnTo>
                  <a:pt x="3749428" y="579114"/>
                </a:lnTo>
                <a:lnTo>
                  <a:pt x="0" y="579114"/>
                </a:lnTo>
                <a:lnTo>
                  <a:pt x="0" y="0"/>
                </a:lnTo>
                <a:close/>
              </a:path>
            </a:pathLst>
          </a:custGeom>
          <a:blipFill>
            <a:blip r:embed="rId4">
              <a:extLst>
                <a:ext uri="{96DAC541-7B7A-43D3-8B79-37D633B846F1}">
                  <asvg:svgBlip xmlns:asvg="http://schemas.microsoft.com/office/drawing/2016/SVG/main" r:embed="rId5"/>
                </a:ext>
              </a:extLst>
            </a:blip>
            <a:stretch>
              <a:fillRect l="-226465" t="0" r="-16765"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false" flipV="false" rot="0">
            <a:off x="4031989" y="1028700"/>
            <a:ext cx="5369967" cy="829412"/>
          </a:xfrm>
          <a:custGeom>
            <a:avLst/>
            <a:gdLst/>
            <a:ahLst/>
            <a:cxnLst/>
            <a:rect r="r" b="b" t="t" l="l"/>
            <a:pathLst>
              <a:path h="829412" w="5369967">
                <a:moveTo>
                  <a:pt x="0" y="0"/>
                </a:moveTo>
                <a:lnTo>
                  <a:pt x="5369967" y="0"/>
                </a:lnTo>
                <a:lnTo>
                  <a:pt x="5369967" y="829412"/>
                </a:lnTo>
                <a:lnTo>
                  <a:pt x="0" y="829412"/>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3" id="3"/>
          <p:cNvSpPr/>
          <p:nvPr/>
        </p:nvSpPr>
        <p:spPr>
          <a:xfrm flipH="false" flipV="false" rot="0">
            <a:off x="4031989" y="2017624"/>
            <a:ext cx="11327756" cy="7240676"/>
          </a:xfrm>
          <a:custGeom>
            <a:avLst/>
            <a:gdLst/>
            <a:ahLst/>
            <a:cxnLst/>
            <a:rect r="r" b="b" t="t" l="l"/>
            <a:pathLst>
              <a:path h="7240676" w="11327756">
                <a:moveTo>
                  <a:pt x="0" y="0"/>
                </a:moveTo>
                <a:lnTo>
                  <a:pt x="11327756" y="0"/>
                </a:lnTo>
                <a:lnTo>
                  <a:pt x="11327756" y="7240676"/>
                </a:lnTo>
                <a:lnTo>
                  <a:pt x="0" y="7240676"/>
                </a:lnTo>
                <a:lnTo>
                  <a:pt x="0" y="0"/>
                </a:lnTo>
                <a:close/>
              </a:path>
            </a:pathLst>
          </a:custGeom>
          <a:blipFill>
            <a:blip r:embed="rId4"/>
            <a:stretch>
              <a:fillRect l="0" t="-1913" r="-7329" b="-1913"/>
            </a:stretch>
          </a:blipFill>
        </p:spPr>
      </p:sp>
      <p:sp>
        <p:nvSpPr>
          <p:cNvPr name="TextBox 4" id="4"/>
          <p:cNvSpPr txBox="true"/>
          <p:nvPr/>
        </p:nvSpPr>
        <p:spPr>
          <a:xfrm rot="0">
            <a:off x="1395811" y="439471"/>
            <a:ext cx="15496378" cy="1003935"/>
          </a:xfrm>
          <a:prstGeom prst="rect">
            <a:avLst/>
          </a:prstGeom>
        </p:spPr>
        <p:txBody>
          <a:bodyPr anchor="t" rtlCol="false" tIns="0" lIns="0" bIns="0" rIns="0">
            <a:spAutoFit/>
          </a:bodyPr>
          <a:lstStyle/>
          <a:p>
            <a:pPr algn="ctr">
              <a:lnSpc>
                <a:spcPts val="7769"/>
              </a:lnSpc>
            </a:pPr>
            <a:r>
              <a:rPr lang="en-US" sz="6999">
                <a:solidFill>
                  <a:srgbClr val="FFFFFF"/>
                </a:solidFill>
                <a:latin typeface="Lemon Tuesday Bold"/>
              </a:rPr>
              <a:t>TPU -FASTEST OUT OF ALL!</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7289743" cy="3112390"/>
          </a:xfrm>
          <a:prstGeom prst="rect">
            <a:avLst/>
          </a:prstGeom>
        </p:spPr>
        <p:txBody>
          <a:bodyPr anchor="t" rtlCol="false" tIns="0" lIns="0" bIns="0" rIns="0">
            <a:spAutoFit/>
          </a:bodyPr>
          <a:lstStyle/>
          <a:p>
            <a:pPr>
              <a:lnSpc>
                <a:spcPts val="8103"/>
              </a:lnSpc>
            </a:pPr>
            <a:r>
              <a:rPr lang="en-US" sz="7300">
                <a:solidFill>
                  <a:srgbClr val="FFFFFF"/>
                </a:solidFill>
                <a:latin typeface="Lemon Tuesday Bold"/>
              </a:rPr>
              <a:t>Ease of Implementing and effectiveness</a:t>
            </a:r>
          </a:p>
        </p:txBody>
      </p:sp>
      <p:sp>
        <p:nvSpPr>
          <p:cNvPr name="Freeform 3" id="3"/>
          <p:cNvSpPr/>
          <p:nvPr/>
        </p:nvSpPr>
        <p:spPr>
          <a:xfrm flipH="false" flipV="false" rot="0">
            <a:off x="1028700" y="1910826"/>
            <a:ext cx="2323354" cy="358851"/>
          </a:xfrm>
          <a:custGeom>
            <a:avLst/>
            <a:gdLst/>
            <a:ahLst/>
            <a:cxnLst/>
            <a:rect r="r" b="b" t="t" l="l"/>
            <a:pathLst>
              <a:path h="358851" w="2323354">
                <a:moveTo>
                  <a:pt x="0" y="0"/>
                </a:moveTo>
                <a:lnTo>
                  <a:pt x="2323354" y="0"/>
                </a:lnTo>
                <a:lnTo>
                  <a:pt x="2323354" y="358851"/>
                </a:lnTo>
                <a:lnTo>
                  <a:pt x="0" y="358851"/>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4" id="4"/>
          <p:cNvSpPr/>
          <p:nvPr/>
        </p:nvSpPr>
        <p:spPr>
          <a:xfrm flipH="false" flipV="false" rot="0">
            <a:off x="7984837" y="1689171"/>
            <a:ext cx="11308074" cy="7029252"/>
          </a:xfrm>
          <a:custGeom>
            <a:avLst/>
            <a:gdLst/>
            <a:ahLst/>
            <a:cxnLst/>
            <a:rect r="r" b="b" t="t" l="l"/>
            <a:pathLst>
              <a:path h="7029252" w="11308074">
                <a:moveTo>
                  <a:pt x="0" y="0"/>
                </a:moveTo>
                <a:lnTo>
                  <a:pt x="11308074" y="0"/>
                </a:lnTo>
                <a:lnTo>
                  <a:pt x="11308074" y="7029252"/>
                </a:lnTo>
                <a:lnTo>
                  <a:pt x="0" y="7029252"/>
                </a:lnTo>
                <a:lnTo>
                  <a:pt x="0" y="0"/>
                </a:lnTo>
                <a:close/>
              </a:path>
            </a:pathLst>
          </a:custGeom>
          <a:blipFill>
            <a:blip r:embed="rId4"/>
            <a:stretch>
              <a:fillRect l="0" t="-3623" r="0" b="-3623"/>
            </a:stretch>
          </a:blipFill>
        </p:spPr>
      </p:sp>
      <p:sp>
        <p:nvSpPr>
          <p:cNvPr name="TextBox 5" id="5"/>
          <p:cNvSpPr txBox="true"/>
          <p:nvPr/>
        </p:nvSpPr>
        <p:spPr>
          <a:xfrm rot="0">
            <a:off x="1028700" y="5172075"/>
            <a:ext cx="7171375" cy="3546348"/>
          </a:xfrm>
          <a:prstGeom prst="rect">
            <a:avLst/>
          </a:prstGeom>
        </p:spPr>
        <p:txBody>
          <a:bodyPr anchor="t" rtlCol="false" tIns="0" lIns="0" bIns="0" rIns="0">
            <a:spAutoFit/>
          </a:bodyPr>
          <a:lstStyle/>
          <a:p>
            <a:pPr>
              <a:lnSpc>
                <a:spcPts val="3996"/>
              </a:lnSpc>
            </a:pPr>
            <a:r>
              <a:rPr lang="en-US" sz="3600">
                <a:solidFill>
                  <a:srgbClr val="FFFFFF"/>
                </a:solidFill>
                <a:latin typeface="HK Grotesk"/>
              </a:rPr>
              <a:t>If all these steps are followed in proper order then, effective Machine learning model is created. Gathering Data might be challenging in initial stages but as more data will arrive the app will perform even better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146" r="-14853" b="-18146"/>
            </a:stretch>
          </a:blipFill>
        </p:spPr>
      </p:sp>
      <p:grpSp>
        <p:nvGrpSpPr>
          <p:cNvPr name="Group 3" id="3"/>
          <p:cNvGrpSpPr/>
          <p:nvPr/>
        </p:nvGrpSpPr>
        <p:grpSpPr>
          <a:xfrm rot="0">
            <a:off x="2641017" y="3368645"/>
            <a:ext cx="13005966" cy="4636629"/>
            <a:chOff x="0" y="0"/>
            <a:chExt cx="17341288" cy="6182172"/>
          </a:xfrm>
        </p:grpSpPr>
        <p:sp>
          <p:nvSpPr>
            <p:cNvPr name="TextBox 4" id="4"/>
            <p:cNvSpPr txBox="true"/>
            <p:nvPr/>
          </p:nvSpPr>
          <p:spPr>
            <a:xfrm rot="0">
              <a:off x="0" y="-28575"/>
              <a:ext cx="17341288" cy="4494341"/>
            </a:xfrm>
            <a:prstGeom prst="rect">
              <a:avLst/>
            </a:prstGeom>
          </p:spPr>
          <p:txBody>
            <a:bodyPr anchor="t" rtlCol="false" tIns="0" lIns="0" bIns="0" rIns="0">
              <a:spAutoFit/>
            </a:bodyPr>
            <a:lstStyle/>
            <a:p>
              <a:pPr algn="ctr">
                <a:lnSpc>
                  <a:spcPts val="13421"/>
                </a:lnSpc>
              </a:pPr>
              <a:r>
                <a:rPr lang="en-US" sz="10912">
                  <a:solidFill>
                    <a:srgbClr val="FFFFFF"/>
                  </a:solidFill>
                  <a:latin typeface="Lemon Tuesday"/>
                </a:rPr>
                <a:t>Social Impact/ Novelity</a:t>
              </a:r>
            </a:p>
          </p:txBody>
        </p:sp>
        <p:sp>
          <p:nvSpPr>
            <p:cNvPr name="TextBox 5" id="5"/>
            <p:cNvSpPr txBox="true"/>
            <p:nvPr/>
          </p:nvSpPr>
          <p:spPr>
            <a:xfrm rot="0">
              <a:off x="0" y="4991616"/>
              <a:ext cx="17341288" cy="1190556"/>
            </a:xfrm>
            <a:prstGeom prst="rect">
              <a:avLst/>
            </a:prstGeom>
          </p:spPr>
          <p:txBody>
            <a:bodyPr anchor="t" rtlCol="false" tIns="0" lIns="0" bIns="0" rIns="0">
              <a:spAutoFit/>
            </a:bodyPr>
            <a:lstStyle/>
            <a:p>
              <a:pPr algn="ctr">
                <a:lnSpc>
                  <a:spcPts val="7163"/>
                </a:lnSpc>
              </a:pPr>
            </a:p>
          </p:txBody>
        </p:sp>
      </p:grpSp>
      <p:sp>
        <p:nvSpPr>
          <p:cNvPr name="Freeform 6" id="6"/>
          <p:cNvSpPr/>
          <p:nvPr/>
        </p:nvSpPr>
        <p:spPr>
          <a:xfrm flipH="false" flipV="false" rot="8332168">
            <a:off x="13972877" y="2182731"/>
            <a:ext cx="1019886" cy="2371828"/>
          </a:xfrm>
          <a:custGeom>
            <a:avLst/>
            <a:gdLst/>
            <a:ahLst/>
            <a:cxnLst/>
            <a:rect r="r" b="b" t="t" l="l"/>
            <a:pathLst>
              <a:path h="2371828" w="1019886">
                <a:moveTo>
                  <a:pt x="0" y="0"/>
                </a:moveTo>
                <a:lnTo>
                  <a:pt x="1019887" y="0"/>
                </a:lnTo>
                <a:lnTo>
                  <a:pt x="1019887" y="2371828"/>
                </a:lnTo>
                <a:lnTo>
                  <a:pt x="0" y="2371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470705">
            <a:off x="4072587" y="5591016"/>
            <a:ext cx="1019886" cy="2371828"/>
          </a:xfrm>
          <a:custGeom>
            <a:avLst/>
            <a:gdLst/>
            <a:ahLst/>
            <a:cxnLst/>
            <a:rect r="r" b="b" t="t" l="l"/>
            <a:pathLst>
              <a:path h="2371828" w="1019886">
                <a:moveTo>
                  <a:pt x="0" y="0"/>
                </a:moveTo>
                <a:lnTo>
                  <a:pt x="1019886" y="0"/>
                </a:lnTo>
                <a:lnTo>
                  <a:pt x="1019886" y="2371829"/>
                </a:lnTo>
                <a:lnTo>
                  <a:pt x="0" y="2371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sp>
        <p:nvSpPr>
          <p:cNvPr name="AutoShape 2" id="2"/>
          <p:cNvSpPr/>
          <p:nvPr/>
        </p:nvSpPr>
        <p:spPr>
          <a:xfrm rot="0">
            <a:off x="-8127" y="-8886"/>
            <a:ext cx="9152127" cy="5147943"/>
          </a:xfrm>
          <a:prstGeom prst="rect">
            <a:avLst/>
          </a:prstGeom>
          <a:solidFill>
            <a:srgbClr val="010101"/>
          </a:solidFill>
        </p:spPr>
      </p:sp>
      <p:sp>
        <p:nvSpPr>
          <p:cNvPr name="AutoShape 3" id="3"/>
          <p:cNvSpPr/>
          <p:nvPr/>
        </p:nvSpPr>
        <p:spPr>
          <a:xfrm rot="0">
            <a:off x="9144000" y="5139057"/>
            <a:ext cx="9152127" cy="5147943"/>
          </a:xfrm>
          <a:prstGeom prst="rect">
            <a:avLst/>
          </a:prstGeom>
          <a:solidFill>
            <a:srgbClr val="010101"/>
          </a:solidFill>
        </p:spPr>
      </p:sp>
      <p:sp>
        <p:nvSpPr>
          <p:cNvPr name="TextBox 4" id="4"/>
          <p:cNvSpPr txBox="true"/>
          <p:nvPr/>
        </p:nvSpPr>
        <p:spPr>
          <a:xfrm rot="0">
            <a:off x="1563866" y="644273"/>
            <a:ext cx="5269788" cy="642623"/>
          </a:xfrm>
          <a:prstGeom prst="rect">
            <a:avLst/>
          </a:prstGeom>
        </p:spPr>
        <p:txBody>
          <a:bodyPr anchor="t" rtlCol="false" tIns="0" lIns="0" bIns="0" rIns="0">
            <a:spAutoFit/>
          </a:bodyPr>
          <a:lstStyle/>
          <a:p>
            <a:pPr algn="ctr">
              <a:lnSpc>
                <a:spcPts val="4955"/>
              </a:lnSpc>
            </a:pPr>
            <a:r>
              <a:rPr lang="en-US" sz="4674">
                <a:solidFill>
                  <a:srgbClr val="FFFFFF"/>
                </a:solidFill>
                <a:latin typeface="HK Grotesk Bold"/>
              </a:rPr>
              <a:t> 1</a:t>
            </a:r>
          </a:p>
        </p:txBody>
      </p:sp>
      <p:sp>
        <p:nvSpPr>
          <p:cNvPr name="TextBox 5" id="5"/>
          <p:cNvSpPr txBox="true"/>
          <p:nvPr/>
        </p:nvSpPr>
        <p:spPr>
          <a:xfrm rot="0">
            <a:off x="646291" y="1906218"/>
            <a:ext cx="7843290" cy="2537460"/>
          </a:xfrm>
          <a:prstGeom prst="rect">
            <a:avLst/>
          </a:prstGeom>
        </p:spPr>
        <p:txBody>
          <a:bodyPr anchor="t" rtlCol="false" tIns="0" lIns="0" bIns="0" rIns="0">
            <a:spAutoFit/>
          </a:bodyPr>
          <a:lstStyle/>
          <a:p>
            <a:pPr algn="ctr">
              <a:lnSpc>
                <a:spcPts val="5040"/>
              </a:lnSpc>
            </a:pPr>
            <a:r>
              <a:rPr lang="en-US" sz="3600">
                <a:solidFill>
                  <a:srgbClr val="FFFFFF"/>
                </a:solidFill>
                <a:latin typeface="HK Grotesk Medium"/>
              </a:rPr>
              <a:t>Giving loans to unbanked and underbanked population helps them to fulfill their basic</a:t>
            </a:r>
          </a:p>
          <a:p>
            <a:pPr algn="ctr">
              <a:lnSpc>
                <a:spcPts val="5040"/>
              </a:lnSpc>
            </a:pPr>
            <a:r>
              <a:rPr lang="en-US" sz="3600">
                <a:solidFill>
                  <a:srgbClr val="FFFFFF"/>
                </a:solidFill>
                <a:latin typeface="HK Grotesk Medium"/>
              </a:rPr>
              <a:t>needs like education ,health, food, etc </a:t>
            </a:r>
          </a:p>
        </p:txBody>
      </p:sp>
      <p:sp>
        <p:nvSpPr>
          <p:cNvPr name="Freeform 6" id="6"/>
          <p:cNvSpPr/>
          <p:nvPr/>
        </p:nvSpPr>
        <p:spPr>
          <a:xfrm flipH="false" flipV="false" rot="0">
            <a:off x="2159415" y="1324003"/>
            <a:ext cx="4078690" cy="629969"/>
          </a:xfrm>
          <a:custGeom>
            <a:avLst/>
            <a:gdLst/>
            <a:ahLst/>
            <a:cxnLst/>
            <a:rect r="r" b="b" t="t" l="l"/>
            <a:pathLst>
              <a:path h="629969" w="4078690">
                <a:moveTo>
                  <a:pt x="0" y="0"/>
                </a:moveTo>
                <a:lnTo>
                  <a:pt x="4078689" y="0"/>
                </a:lnTo>
                <a:lnTo>
                  <a:pt x="4078689" y="629969"/>
                </a:lnTo>
                <a:lnTo>
                  <a:pt x="0" y="629969"/>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grpSp>
        <p:nvGrpSpPr>
          <p:cNvPr name="Group 7" id="7"/>
          <p:cNvGrpSpPr/>
          <p:nvPr/>
        </p:nvGrpSpPr>
        <p:grpSpPr>
          <a:xfrm rot="0">
            <a:off x="11014649" y="577598"/>
            <a:ext cx="5410830" cy="3130750"/>
            <a:chOff x="0" y="0"/>
            <a:chExt cx="7214440" cy="4174334"/>
          </a:xfrm>
        </p:grpSpPr>
        <p:sp>
          <p:nvSpPr>
            <p:cNvPr name="TextBox 8" id="8"/>
            <p:cNvSpPr txBox="true"/>
            <p:nvPr/>
          </p:nvSpPr>
          <p:spPr>
            <a:xfrm rot="0">
              <a:off x="0" y="66675"/>
              <a:ext cx="7214440" cy="904367"/>
            </a:xfrm>
            <a:prstGeom prst="rect">
              <a:avLst/>
            </a:prstGeom>
          </p:spPr>
          <p:txBody>
            <a:bodyPr anchor="t" rtlCol="false" tIns="0" lIns="0" bIns="0" rIns="0">
              <a:spAutoFit/>
            </a:bodyPr>
            <a:lstStyle/>
            <a:p>
              <a:pPr algn="ctr">
                <a:lnSpc>
                  <a:spcPts val="5088"/>
                </a:lnSpc>
              </a:pPr>
              <a:r>
                <a:rPr lang="en-US" sz="4800">
                  <a:solidFill>
                    <a:srgbClr val="FFFFFF"/>
                  </a:solidFill>
                  <a:latin typeface="HK Grotesk Bold"/>
                </a:rPr>
                <a:t> 2</a:t>
              </a:r>
            </a:p>
          </p:txBody>
        </p:sp>
        <p:sp>
          <p:nvSpPr>
            <p:cNvPr name="TextBox 9" id="9"/>
            <p:cNvSpPr txBox="true"/>
            <p:nvPr/>
          </p:nvSpPr>
          <p:spPr>
            <a:xfrm rot="0">
              <a:off x="260026" y="2033658"/>
              <a:ext cx="6694388" cy="623120"/>
            </a:xfrm>
            <a:prstGeom prst="rect">
              <a:avLst/>
            </a:prstGeom>
          </p:spPr>
          <p:txBody>
            <a:bodyPr anchor="t" rtlCol="false" tIns="0" lIns="0" bIns="0" rIns="0">
              <a:spAutoFit/>
            </a:bodyPr>
            <a:lstStyle/>
            <a:p>
              <a:pPr algn="ctr">
                <a:lnSpc>
                  <a:spcPts val="3920"/>
                </a:lnSpc>
              </a:pPr>
            </a:p>
          </p:txBody>
        </p:sp>
        <p:sp>
          <p:nvSpPr>
            <p:cNvPr name="Freeform 10" id="10"/>
            <p:cNvSpPr/>
            <p:nvPr/>
          </p:nvSpPr>
          <p:spPr>
            <a:xfrm flipH="false" flipV="false" rot="0">
              <a:off x="815318" y="1021842"/>
              <a:ext cx="5583804" cy="862440"/>
            </a:xfrm>
            <a:custGeom>
              <a:avLst/>
              <a:gdLst/>
              <a:ahLst/>
              <a:cxnLst/>
              <a:rect r="r" b="b" t="t" l="l"/>
              <a:pathLst>
                <a:path h="862440" w="5583804">
                  <a:moveTo>
                    <a:pt x="0" y="0"/>
                  </a:moveTo>
                  <a:lnTo>
                    <a:pt x="5583804" y="0"/>
                  </a:lnTo>
                  <a:lnTo>
                    <a:pt x="5583804" y="862440"/>
                  </a:lnTo>
                  <a:lnTo>
                    <a:pt x="0" y="862440"/>
                  </a:lnTo>
                  <a:lnTo>
                    <a:pt x="0" y="0"/>
                  </a:lnTo>
                  <a:close/>
                </a:path>
              </a:pathLst>
            </a:custGeom>
            <a:blipFill>
              <a:blip r:embed="rId4">
                <a:extLst>
                  <a:ext uri="{96DAC541-7B7A-43D3-8B79-37D633B846F1}">
                    <asvg:svgBlip xmlns:asvg="http://schemas.microsoft.com/office/drawing/2016/SVG/main" r:embed="rId5"/>
                  </a:ext>
                </a:extLst>
              </a:blip>
              <a:stretch>
                <a:fillRect l="-226465" t="0" r="-16765" b="0"/>
              </a:stretch>
            </a:blipFill>
          </p:spPr>
        </p:sp>
        <p:sp>
          <p:nvSpPr>
            <p:cNvPr name="TextBox 11" id="11"/>
            <p:cNvSpPr txBox="true"/>
            <p:nvPr/>
          </p:nvSpPr>
          <p:spPr>
            <a:xfrm rot="0">
              <a:off x="0" y="1834994"/>
              <a:ext cx="7214440" cy="2339340"/>
            </a:xfrm>
            <a:prstGeom prst="rect">
              <a:avLst/>
            </a:prstGeom>
          </p:spPr>
          <p:txBody>
            <a:bodyPr anchor="t" rtlCol="false" tIns="0" lIns="0" bIns="0" rIns="0">
              <a:spAutoFit/>
            </a:bodyPr>
            <a:lstStyle/>
            <a:p>
              <a:pPr algn="ctr">
                <a:lnSpc>
                  <a:spcPts val="4680"/>
                </a:lnSpc>
                <a:spcBef>
                  <a:spcPct val="0"/>
                </a:spcBef>
              </a:pPr>
              <a:r>
                <a:rPr lang="en-US" sz="3600" spc="36">
                  <a:solidFill>
                    <a:srgbClr val="FFFFFF"/>
                  </a:solidFill>
                  <a:latin typeface="HK Grotesk Medium"/>
                </a:rPr>
                <a:t>MSME's can take loans and expand their businesses</a:t>
              </a:r>
            </a:p>
          </p:txBody>
        </p:sp>
      </p:grpSp>
      <p:grpSp>
        <p:nvGrpSpPr>
          <p:cNvPr name="Group 12" id="12"/>
          <p:cNvGrpSpPr/>
          <p:nvPr/>
        </p:nvGrpSpPr>
        <p:grpSpPr>
          <a:xfrm rot="0">
            <a:off x="1493345" y="5698345"/>
            <a:ext cx="5410830" cy="4029366"/>
            <a:chOff x="0" y="0"/>
            <a:chExt cx="7214440" cy="5372488"/>
          </a:xfrm>
        </p:grpSpPr>
        <p:sp>
          <p:nvSpPr>
            <p:cNvPr name="TextBox 13" id="13"/>
            <p:cNvSpPr txBox="true"/>
            <p:nvPr/>
          </p:nvSpPr>
          <p:spPr>
            <a:xfrm rot="0">
              <a:off x="0" y="66675"/>
              <a:ext cx="7214440" cy="904367"/>
            </a:xfrm>
            <a:prstGeom prst="rect">
              <a:avLst/>
            </a:prstGeom>
          </p:spPr>
          <p:txBody>
            <a:bodyPr anchor="t" rtlCol="false" tIns="0" lIns="0" bIns="0" rIns="0">
              <a:spAutoFit/>
            </a:bodyPr>
            <a:lstStyle/>
            <a:p>
              <a:pPr algn="ctr">
                <a:lnSpc>
                  <a:spcPts val="5088"/>
                </a:lnSpc>
              </a:pPr>
              <a:r>
                <a:rPr lang="en-US" sz="4800">
                  <a:solidFill>
                    <a:srgbClr val="FFFFFF"/>
                  </a:solidFill>
                  <a:latin typeface="HK Grotesk Bold"/>
                </a:rPr>
                <a:t> 3</a:t>
              </a:r>
            </a:p>
          </p:txBody>
        </p:sp>
        <p:sp>
          <p:nvSpPr>
            <p:cNvPr name="TextBox 14" id="14"/>
            <p:cNvSpPr txBox="true"/>
            <p:nvPr/>
          </p:nvSpPr>
          <p:spPr>
            <a:xfrm rot="0">
              <a:off x="260026" y="2014608"/>
              <a:ext cx="6694388" cy="3357880"/>
            </a:xfrm>
            <a:prstGeom prst="rect">
              <a:avLst/>
            </a:prstGeom>
          </p:spPr>
          <p:txBody>
            <a:bodyPr anchor="t" rtlCol="false" tIns="0" lIns="0" bIns="0" rIns="0">
              <a:spAutoFit/>
            </a:bodyPr>
            <a:lstStyle/>
            <a:p>
              <a:pPr algn="ctr">
                <a:lnSpc>
                  <a:spcPts val="5040"/>
                </a:lnSpc>
              </a:pPr>
              <a:r>
                <a:rPr lang="en-US" sz="3600">
                  <a:solidFill>
                    <a:srgbClr val="FFFFFF"/>
                  </a:solidFill>
                  <a:latin typeface="HK Grotesk Medium"/>
                </a:rPr>
                <a:t>"Lesser interest rates and no collateral "</a:t>
              </a:r>
            </a:p>
            <a:p>
              <a:pPr algn="ctr">
                <a:lnSpc>
                  <a:spcPts val="5040"/>
                </a:lnSpc>
              </a:pPr>
              <a:r>
                <a:rPr lang="en-US" sz="3600">
                  <a:solidFill>
                    <a:srgbClr val="FFFFFF"/>
                  </a:solidFill>
                  <a:latin typeface="HK Grotesk Medium"/>
                </a:rPr>
                <a:t>Ultimately Borrower will be benefitted!</a:t>
              </a:r>
            </a:p>
          </p:txBody>
        </p:sp>
        <p:sp>
          <p:nvSpPr>
            <p:cNvPr name="Freeform 15" id="15"/>
            <p:cNvSpPr/>
            <p:nvPr/>
          </p:nvSpPr>
          <p:spPr>
            <a:xfrm flipH="false" flipV="false" rot="0">
              <a:off x="815318" y="1021842"/>
              <a:ext cx="5583804" cy="862440"/>
            </a:xfrm>
            <a:custGeom>
              <a:avLst/>
              <a:gdLst/>
              <a:ahLst/>
              <a:cxnLst/>
              <a:rect r="r" b="b" t="t" l="l"/>
              <a:pathLst>
                <a:path h="862440" w="5583804">
                  <a:moveTo>
                    <a:pt x="0" y="0"/>
                  </a:moveTo>
                  <a:lnTo>
                    <a:pt x="5583804" y="0"/>
                  </a:lnTo>
                  <a:lnTo>
                    <a:pt x="5583804" y="862440"/>
                  </a:lnTo>
                  <a:lnTo>
                    <a:pt x="0" y="862440"/>
                  </a:lnTo>
                  <a:lnTo>
                    <a:pt x="0" y="0"/>
                  </a:lnTo>
                  <a:close/>
                </a:path>
              </a:pathLst>
            </a:custGeom>
            <a:blipFill>
              <a:blip r:embed="rId4">
                <a:extLst>
                  <a:ext uri="{96DAC541-7B7A-43D3-8B79-37D633B846F1}">
                    <asvg:svgBlip xmlns:asvg="http://schemas.microsoft.com/office/drawing/2016/SVG/main" r:embed="rId5"/>
                  </a:ext>
                </a:extLst>
              </a:blip>
              <a:stretch>
                <a:fillRect l="-226465" t="0" r="-16765" b="0"/>
              </a:stretch>
            </a:blipFill>
          </p:spPr>
        </p:sp>
      </p:grpSp>
      <p:grpSp>
        <p:nvGrpSpPr>
          <p:cNvPr name="Group 16" id="16"/>
          <p:cNvGrpSpPr/>
          <p:nvPr/>
        </p:nvGrpSpPr>
        <p:grpSpPr>
          <a:xfrm rot="0">
            <a:off x="11014649" y="5698345"/>
            <a:ext cx="5410830" cy="4029366"/>
            <a:chOff x="0" y="0"/>
            <a:chExt cx="7214440" cy="5372488"/>
          </a:xfrm>
        </p:grpSpPr>
        <p:sp>
          <p:nvSpPr>
            <p:cNvPr name="TextBox 17" id="17"/>
            <p:cNvSpPr txBox="true"/>
            <p:nvPr/>
          </p:nvSpPr>
          <p:spPr>
            <a:xfrm rot="0">
              <a:off x="0" y="66675"/>
              <a:ext cx="7214440" cy="904367"/>
            </a:xfrm>
            <a:prstGeom prst="rect">
              <a:avLst/>
            </a:prstGeom>
          </p:spPr>
          <p:txBody>
            <a:bodyPr anchor="t" rtlCol="false" tIns="0" lIns="0" bIns="0" rIns="0">
              <a:spAutoFit/>
            </a:bodyPr>
            <a:lstStyle/>
            <a:p>
              <a:pPr algn="ctr">
                <a:lnSpc>
                  <a:spcPts val="5088"/>
                </a:lnSpc>
              </a:pPr>
              <a:r>
                <a:rPr lang="en-US" sz="4800">
                  <a:solidFill>
                    <a:srgbClr val="FFFFFF"/>
                  </a:solidFill>
                  <a:latin typeface="HK Grotesk Bold"/>
                </a:rPr>
                <a:t> 4</a:t>
              </a:r>
            </a:p>
          </p:txBody>
        </p:sp>
        <p:sp>
          <p:nvSpPr>
            <p:cNvPr name="TextBox 18" id="18"/>
            <p:cNvSpPr txBox="true"/>
            <p:nvPr/>
          </p:nvSpPr>
          <p:spPr>
            <a:xfrm rot="0">
              <a:off x="260026" y="2014608"/>
              <a:ext cx="6694388" cy="3357880"/>
            </a:xfrm>
            <a:prstGeom prst="rect">
              <a:avLst/>
            </a:prstGeom>
          </p:spPr>
          <p:txBody>
            <a:bodyPr anchor="t" rtlCol="false" tIns="0" lIns="0" bIns="0" rIns="0">
              <a:spAutoFit/>
            </a:bodyPr>
            <a:lstStyle/>
            <a:p>
              <a:pPr algn="ctr">
                <a:lnSpc>
                  <a:spcPts val="5040"/>
                </a:lnSpc>
              </a:pPr>
              <a:r>
                <a:rPr lang="en-US" sz="3600">
                  <a:solidFill>
                    <a:srgbClr val="FFFFFF"/>
                  </a:solidFill>
                  <a:latin typeface="HK Grotesk Medium"/>
                </a:rPr>
                <a:t>Assisting the most vulnerable, uneducated, low-income segments of society.</a:t>
              </a:r>
            </a:p>
          </p:txBody>
        </p:sp>
        <p:sp>
          <p:nvSpPr>
            <p:cNvPr name="Freeform 19" id="19"/>
            <p:cNvSpPr/>
            <p:nvPr/>
          </p:nvSpPr>
          <p:spPr>
            <a:xfrm flipH="false" flipV="false" rot="0">
              <a:off x="815318" y="1021842"/>
              <a:ext cx="5583804" cy="862440"/>
            </a:xfrm>
            <a:custGeom>
              <a:avLst/>
              <a:gdLst/>
              <a:ahLst/>
              <a:cxnLst/>
              <a:rect r="r" b="b" t="t" l="l"/>
              <a:pathLst>
                <a:path h="862440" w="5583804">
                  <a:moveTo>
                    <a:pt x="0" y="0"/>
                  </a:moveTo>
                  <a:lnTo>
                    <a:pt x="5583804" y="0"/>
                  </a:lnTo>
                  <a:lnTo>
                    <a:pt x="5583804" y="862440"/>
                  </a:lnTo>
                  <a:lnTo>
                    <a:pt x="0" y="862440"/>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1028700" y="2617873"/>
            <a:ext cx="9893534" cy="5976747"/>
          </a:xfrm>
          <a:prstGeom prst="rect">
            <a:avLst/>
          </a:prstGeom>
        </p:spPr>
        <p:txBody>
          <a:bodyPr anchor="t" rtlCol="false" tIns="0" lIns="0" bIns="0" rIns="0">
            <a:spAutoFit/>
          </a:bodyPr>
          <a:lstStyle/>
          <a:p>
            <a:pPr>
              <a:lnSpc>
                <a:spcPts val="4284"/>
              </a:lnSpc>
            </a:pPr>
            <a:r>
              <a:rPr lang="en-US" sz="3600">
                <a:solidFill>
                  <a:srgbClr val="FFFFFF"/>
                </a:solidFill>
                <a:latin typeface="HK Grotesk Bold"/>
              </a:rPr>
              <a:t>For a huge section of the Indian middle- and lower-income salaried segment, the borrowing options are few. They are forced to borrow from friends, relatives, or moneylenders at very high-interest rates as banks typically don’t cater to this segment.  There is a need for an instant loan platform for the financially underserved which serves MSMEs, unbanked, underbanked,</a:t>
            </a:r>
            <a:r>
              <a:rPr lang="en-US" sz="3600">
                <a:solidFill>
                  <a:srgbClr val="FFFFFF"/>
                </a:solidFill>
                <a:latin typeface="HK Grotesk Bold"/>
              </a:rPr>
              <a:t>lower-and-middle income segments, etc. So far, traditional data has been being used to determine a borrower’s risk appetite.</a:t>
            </a:r>
          </a:p>
        </p:txBody>
      </p:sp>
      <p:sp>
        <p:nvSpPr>
          <p:cNvPr name="Freeform 3" id="3"/>
          <p:cNvSpPr/>
          <p:nvPr/>
        </p:nvSpPr>
        <p:spPr>
          <a:xfrm flipH="false" flipV="false" rot="0">
            <a:off x="10518729" y="3935621"/>
            <a:ext cx="7769271" cy="6351379"/>
          </a:xfrm>
          <a:custGeom>
            <a:avLst/>
            <a:gdLst/>
            <a:ahLst/>
            <a:cxnLst/>
            <a:rect r="r" b="b" t="t" l="l"/>
            <a:pathLst>
              <a:path h="6351379" w="7769271">
                <a:moveTo>
                  <a:pt x="0" y="0"/>
                </a:moveTo>
                <a:lnTo>
                  <a:pt x="7769271" y="0"/>
                </a:lnTo>
                <a:lnTo>
                  <a:pt x="7769271" y="6351379"/>
                </a:lnTo>
                <a:lnTo>
                  <a:pt x="0" y="6351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095375"/>
            <a:ext cx="9490029" cy="921564"/>
          </a:xfrm>
          <a:prstGeom prst="rect">
            <a:avLst/>
          </a:prstGeom>
        </p:spPr>
        <p:txBody>
          <a:bodyPr anchor="t" rtlCol="false" tIns="0" lIns="0" bIns="0" rIns="0">
            <a:spAutoFit/>
          </a:bodyPr>
          <a:lstStyle/>
          <a:p>
            <a:pPr algn="l" marL="0" indent="0" lvl="0">
              <a:lnSpc>
                <a:spcPts val="7085"/>
              </a:lnSpc>
              <a:spcBef>
                <a:spcPct val="0"/>
              </a:spcBef>
            </a:pPr>
            <a:r>
              <a:rPr lang="en-US" sz="6500" u="none">
                <a:solidFill>
                  <a:srgbClr val="FFFFFF"/>
                </a:solidFill>
                <a:latin typeface="HK Grotesk Bold"/>
              </a:rPr>
              <a:t>Problem 1</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grpSp>
        <p:nvGrpSpPr>
          <p:cNvPr name="Group 2" id="2"/>
          <p:cNvGrpSpPr/>
          <p:nvPr/>
        </p:nvGrpSpPr>
        <p:grpSpPr>
          <a:xfrm rot="0">
            <a:off x="7931292" y="8188797"/>
            <a:ext cx="12256995" cy="1422147"/>
            <a:chOff x="0" y="0"/>
            <a:chExt cx="16342660" cy="1896196"/>
          </a:xfrm>
        </p:grpSpPr>
        <p:sp>
          <p:nvSpPr>
            <p:cNvPr name="TextBox 3" id="3"/>
            <p:cNvSpPr txBox="true"/>
            <p:nvPr/>
          </p:nvSpPr>
          <p:spPr>
            <a:xfrm rot="0">
              <a:off x="0" y="38100"/>
              <a:ext cx="16342660" cy="773007"/>
            </a:xfrm>
            <a:prstGeom prst="rect">
              <a:avLst/>
            </a:prstGeom>
          </p:spPr>
          <p:txBody>
            <a:bodyPr anchor="t" rtlCol="false" tIns="0" lIns="0" bIns="0" rIns="0">
              <a:spAutoFit/>
            </a:bodyPr>
            <a:lstStyle/>
            <a:p>
              <a:pPr algn="l" marL="0" indent="0" lvl="0">
                <a:lnSpc>
                  <a:spcPts val="4359"/>
                </a:lnSpc>
                <a:spcBef>
                  <a:spcPct val="0"/>
                </a:spcBef>
              </a:pPr>
              <a:r>
                <a:rPr lang="en-US" sz="3999">
                  <a:solidFill>
                    <a:srgbClr val="FFFFFF"/>
                  </a:solidFill>
                  <a:latin typeface="HK Grotesk Bold"/>
                </a:rPr>
                <a:t>More User Friendly</a:t>
              </a:r>
            </a:p>
          </p:txBody>
        </p:sp>
        <p:sp>
          <p:nvSpPr>
            <p:cNvPr name="TextBox 4" id="4"/>
            <p:cNvSpPr txBox="true"/>
            <p:nvPr/>
          </p:nvSpPr>
          <p:spPr>
            <a:xfrm rot="0">
              <a:off x="0" y="1193067"/>
              <a:ext cx="16342660" cy="703129"/>
            </a:xfrm>
            <a:prstGeom prst="rect">
              <a:avLst/>
            </a:prstGeom>
          </p:spPr>
          <p:txBody>
            <a:bodyPr anchor="t" rtlCol="false" tIns="0" lIns="0" bIns="0" rIns="0">
              <a:spAutoFit/>
            </a:bodyPr>
            <a:lstStyle/>
            <a:p>
              <a:pPr algn="l" marL="0" indent="0" lvl="0">
                <a:lnSpc>
                  <a:spcPts val="4404"/>
                </a:lnSpc>
                <a:spcBef>
                  <a:spcPct val="0"/>
                </a:spcBef>
              </a:pPr>
              <a:r>
                <a:rPr lang="en-US" sz="3387" spc="33">
                  <a:solidFill>
                    <a:srgbClr val="FFFFFF"/>
                  </a:solidFill>
                  <a:latin typeface="HK Grotesk Medium"/>
                </a:rPr>
                <a:t>By incorporating more lanuages etc</a:t>
              </a:r>
            </a:p>
          </p:txBody>
        </p:sp>
      </p:grpSp>
      <p:grpSp>
        <p:nvGrpSpPr>
          <p:cNvPr name="Group 5" id="5"/>
          <p:cNvGrpSpPr/>
          <p:nvPr/>
        </p:nvGrpSpPr>
        <p:grpSpPr>
          <a:xfrm rot="0">
            <a:off x="7931292" y="3037595"/>
            <a:ext cx="10240837" cy="1985251"/>
            <a:chOff x="0" y="0"/>
            <a:chExt cx="13654449" cy="2647002"/>
          </a:xfrm>
        </p:grpSpPr>
        <p:sp>
          <p:nvSpPr>
            <p:cNvPr name="TextBox 6" id="6"/>
            <p:cNvSpPr txBox="true"/>
            <p:nvPr/>
          </p:nvSpPr>
          <p:spPr>
            <a:xfrm rot="0">
              <a:off x="0" y="38100"/>
              <a:ext cx="13654449" cy="773007"/>
            </a:xfrm>
            <a:prstGeom prst="rect">
              <a:avLst/>
            </a:prstGeom>
          </p:spPr>
          <p:txBody>
            <a:bodyPr anchor="t" rtlCol="false" tIns="0" lIns="0" bIns="0" rIns="0">
              <a:spAutoFit/>
            </a:bodyPr>
            <a:lstStyle/>
            <a:p>
              <a:pPr algn="l" marL="0" indent="0" lvl="0">
                <a:lnSpc>
                  <a:spcPts val="4359"/>
                </a:lnSpc>
                <a:spcBef>
                  <a:spcPct val="0"/>
                </a:spcBef>
              </a:pPr>
              <a:r>
                <a:rPr lang="en-US" sz="3999">
                  <a:solidFill>
                    <a:srgbClr val="FFFFFF"/>
                  </a:solidFill>
                  <a:latin typeface="HK Grotesk Bold"/>
                </a:rPr>
                <a:t>More Alternative Data</a:t>
              </a:r>
            </a:p>
          </p:txBody>
        </p:sp>
        <p:sp>
          <p:nvSpPr>
            <p:cNvPr name="TextBox 7" id="7"/>
            <p:cNvSpPr txBox="true"/>
            <p:nvPr/>
          </p:nvSpPr>
          <p:spPr>
            <a:xfrm rot="0">
              <a:off x="0" y="1193067"/>
              <a:ext cx="13654449" cy="1453935"/>
            </a:xfrm>
            <a:prstGeom prst="rect">
              <a:avLst/>
            </a:prstGeom>
          </p:spPr>
          <p:txBody>
            <a:bodyPr anchor="t" rtlCol="false" tIns="0" lIns="0" bIns="0" rIns="0">
              <a:spAutoFit/>
            </a:bodyPr>
            <a:lstStyle/>
            <a:p>
              <a:pPr>
                <a:lnSpc>
                  <a:spcPts val="4404"/>
                </a:lnSpc>
              </a:pPr>
              <a:r>
                <a:rPr lang="en-US" sz="3387" spc="33">
                  <a:solidFill>
                    <a:srgbClr val="FFFFFF"/>
                  </a:solidFill>
                  <a:latin typeface="HK Grotesk Bold"/>
                </a:rPr>
                <a:t>More factors could be identified with time </a:t>
              </a:r>
            </a:p>
            <a:p>
              <a:pPr algn="l" marL="0" indent="0" lvl="0">
                <a:lnSpc>
                  <a:spcPts val="4404"/>
                </a:lnSpc>
                <a:spcBef>
                  <a:spcPct val="0"/>
                </a:spcBef>
              </a:pPr>
              <a:r>
                <a:rPr lang="en-US" sz="3387" spc="33">
                  <a:solidFill>
                    <a:srgbClr val="FFFFFF"/>
                  </a:solidFill>
                  <a:latin typeface="HK Grotesk Bold"/>
                </a:rPr>
                <a:t>the amount of data is also increased</a:t>
              </a:r>
            </a:p>
          </p:txBody>
        </p:sp>
      </p:grpSp>
      <p:grpSp>
        <p:nvGrpSpPr>
          <p:cNvPr name="Group 8" id="8"/>
          <p:cNvGrpSpPr/>
          <p:nvPr/>
        </p:nvGrpSpPr>
        <p:grpSpPr>
          <a:xfrm rot="0">
            <a:off x="7931292" y="5783735"/>
            <a:ext cx="10240837" cy="1422147"/>
            <a:chOff x="0" y="0"/>
            <a:chExt cx="13654449" cy="1896196"/>
          </a:xfrm>
        </p:grpSpPr>
        <p:sp>
          <p:nvSpPr>
            <p:cNvPr name="TextBox 9" id="9"/>
            <p:cNvSpPr txBox="true"/>
            <p:nvPr/>
          </p:nvSpPr>
          <p:spPr>
            <a:xfrm rot="0">
              <a:off x="0" y="38100"/>
              <a:ext cx="13654449" cy="773007"/>
            </a:xfrm>
            <a:prstGeom prst="rect">
              <a:avLst/>
            </a:prstGeom>
          </p:spPr>
          <p:txBody>
            <a:bodyPr anchor="t" rtlCol="false" tIns="0" lIns="0" bIns="0" rIns="0">
              <a:spAutoFit/>
            </a:bodyPr>
            <a:lstStyle/>
            <a:p>
              <a:pPr algn="l" marL="0" indent="0" lvl="0">
                <a:lnSpc>
                  <a:spcPts val="4359"/>
                </a:lnSpc>
                <a:spcBef>
                  <a:spcPct val="0"/>
                </a:spcBef>
              </a:pPr>
              <a:r>
                <a:rPr lang="en-US" sz="3999">
                  <a:solidFill>
                    <a:srgbClr val="FFFFFF"/>
                  </a:solidFill>
                  <a:latin typeface="HK Grotesk Bold"/>
                </a:rPr>
                <a:t>More Credit Limit</a:t>
              </a:r>
            </a:p>
          </p:txBody>
        </p:sp>
        <p:sp>
          <p:nvSpPr>
            <p:cNvPr name="TextBox 10" id="10"/>
            <p:cNvSpPr txBox="true"/>
            <p:nvPr/>
          </p:nvSpPr>
          <p:spPr>
            <a:xfrm rot="0">
              <a:off x="0" y="1193067"/>
              <a:ext cx="13654449" cy="703129"/>
            </a:xfrm>
            <a:prstGeom prst="rect">
              <a:avLst/>
            </a:prstGeom>
          </p:spPr>
          <p:txBody>
            <a:bodyPr anchor="t" rtlCol="false" tIns="0" lIns="0" bIns="0" rIns="0">
              <a:spAutoFit/>
            </a:bodyPr>
            <a:lstStyle/>
            <a:p>
              <a:pPr algn="l" marL="0" indent="0" lvl="0">
                <a:lnSpc>
                  <a:spcPts val="4404"/>
                </a:lnSpc>
                <a:spcBef>
                  <a:spcPct val="0"/>
                </a:spcBef>
              </a:pPr>
              <a:r>
                <a:rPr lang="en-US" sz="3387" spc="33">
                  <a:solidFill>
                    <a:srgbClr val="FFFFFF"/>
                  </a:solidFill>
                  <a:latin typeface="HK Grotesk Medium"/>
                </a:rPr>
                <a:t>Increasing the credit limit</a:t>
              </a:r>
            </a:p>
          </p:txBody>
        </p:sp>
      </p:grpSp>
      <p:grpSp>
        <p:nvGrpSpPr>
          <p:cNvPr name="Group 11" id="11"/>
          <p:cNvGrpSpPr/>
          <p:nvPr/>
        </p:nvGrpSpPr>
        <p:grpSpPr>
          <a:xfrm rot="0">
            <a:off x="793764" y="802472"/>
            <a:ext cx="7373089" cy="2204754"/>
            <a:chOff x="0" y="0"/>
            <a:chExt cx="9830786" cy="2939672"/>
          </a:xfrm>
        </p:grpSpPr>
        <p:sp>
          <p:nvSpPr>
            <p:cNvPr name="TextBox 12" id="12"/>
            <p:cNvSpPr txBox="true"/>
            <p:nvPr/>
          </p:nvSpPr>
          <p:spPr>
            <a:xfrm rot="0">
              <a:off x="0" y="76200"/>
              <a:ext cx="9830786" cy="1640840"/>
            </a:xfrm>
            <a:prstGeom prst="rect">
              <a:avLst/>
            </a:prstGeom>
          </p:spPr>
          <p:txBody>
            <a:bodyPr anchor="t" rtlCol="false" tIns="0" lIns="0" bIns="0" rIns="0">
              <a:spAutoFit/>
            </a:bodyPr>
            <a:lstStyle/>
            <a:p>
              <a:pPr marL="0" indent="0" lvl="0">
                <a:lnSpc>
                  <a:spcPts val="9434"/>
                </a:lnSpc>
                <a:spcBef>
                  <a:spcPct val="0"/>
                </a:spcBef>
              </a:pPr>
              <a:r>
                <a:rPr lang="en-US" sz="8499">
                  <a:solidFill>
                    <a:srgbClr val="FFFFFF"/>
                  </a:solidFill>
                  <a:latin typeface="Lemon Tuesday Bold"/>
                </a:rPr>
                <a:t>Future Scope</a:t>
              </a:r>
            </a:p>
          </p:txBody>
        </p:sp>
        <p:sp>
          <p:nvSpPr>
            <p:cNvPr name="Freeform 13" id="13"/>
            <p:cNvSpPr/>
            <p:nvPr/>
          </p:nvSpPr>
          <p:spPr>
            <a:xfrm flipH="false" flipV="false" rot="0">
              <a:off x="0" y="1818640"/>
              <a:ext cx="7258035" cy="1121032"/>
            </a:xfrm>
            <a:custGeom>
              <a:avLst/>
              <a:gdLst/>
              <a:ahLst/>
              <a:cxnLst/>
              <a:rect r="r" b="b" t="t" l="l"/>
              <a:pathLst>
                <a:path h="1121032" w="7258035">
                  <a:moveTo>
                    <a:pt x="0" y="0"/>
                  </a:moveTo>
                  <a:lnTo>
                    <a:pt x="7258035" y="0"/>
                  </a:lnTo>
                  <a:lnTo>
                    <a:pt x="7258035" y="1121032"/>
                  </a:lnTo>
                  <a:lnTo>
                    <a:pt x="0" y="1121032"/>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grpSp>
      <p:grpSp>
        <p:nvGrpSpPr>
          <p:cNvPr name="Group 14" id="14"/>
          <p:cNvGrpSpPr/>
          <p:nvPr/>
        </p:nvGrpSpPr>
        <p:grpSpPr>
          <a:xfrm rot="0">
            <a:off x="7931292" y="802472"/>
            <a:ext cx="10431337" cy="1422147"/>
            <a:chOff x="0" y="0"/>
            <a:chExt cx="13908449" cy="1896196"/>
          </a:xfrm>
        </p:grpSpPr>
        <p:sp>
          <p:nvSpPr>
            <p:cNvPr name="TextBox 15" id="15"/>
            <p:cNvSpPr txBox="true"/>
            <p:nvPr/>
          </p:nvSpPr>
          <p:spPr>
            <a:xfrm rot="0">
              <a:off x="0" y="38100"/>
              <a:ext cx="13908449" cy="773007"/>
            </a:xfrm>
            <a:prstGeom prst="rect">
              <a:avLst/>
            </a:prstGeom>
          </p:spPr>
          <p:txBody>
            <a:bodyPr anchor="t" rtlCol="false" tIns="0" lIns="0" bIns="0" rIns="0">
              <a:spAutoFit/>
            </a:bodyPr>
            <a:lstStyle/>
            <a:p>
              <a:pPr algn="l" marL="0" indent="0" lvl="0">
                <a:lnSpc>
                  <a:spcPts val="4359"/>
                </a:lnSpc>
                <a:spcBef>
                  <a:spcPct val="0"/>
                </a:spcBef>
              </a:pPr>
              <a:r>
                <a:rPr lang="en-US" sz="3999">
                  <a:solidFill>
                    <a:srgbClr val="FFFFFF"/>
                  </a:solidFill>
                  <a:latin typeface="HK Grotesk Bold"/>
                </a:rPr>
                <a:t>Website</a:t>
              </a:r>
            </a:p>
          </p:txBody>
        </p:sp>
        <p:sp>
          <p:nvSpPr>
            <p:cNvPr name="TextBox 16" id="16"/>
            <p:cNvSpPr txBox="true"/>
            <p:nvPr/>
          </p:nvSpPr>
          <p:spPr>
            <a:xfrm rot="0">
              <a:off x="0" y="1193067"/>
              <a:ext cx="13908449" cy="703129"/>
            </a:xfrm>
            <a:prstGeom prst="rect">
              <a:avLst/>
            </a:prstGeom>
          </p:spPr>
          <p:txBody>
            <a:bodyPr anchor="t" rtlCol="false" tIns="0" lIns="0" bIns="0" rIns="0">
              <a:spAutoFit/>
            </a:bodyPr>
            <a:lstStyle/>
            <a:p>
              <a:pPr algn="l" marL="0" indent="0" lvl="0">
                <a:lnSpc>
                  <a:spcPts val="4404"/>
                </a:lnSpc>
                <a:spcBef>
                  <a:spcPct val="0"/>
                </a:spcBef>
              </a:pPr>
              <a:r>
                <a:rPr lang="en-US" sz="3387" spc="33">
                  <a:solidFill>
                    <a:srgbClr val="FFFFFF"/>
                  </a:solidFill>
                  <a:latin typeface="HK Grotesk Medium"/>
                </a:rPr>
                <a:t>Building a website</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6FCF"/>
        </a:solidFill>
      </p:bgPr>
    </p:bg>
    <p:spTree>
      <p:nvGrpSpPr>
        <p:cNvPr id="1" name=""/>
        <p:cNvGrpSpPr/>
        <p:nvPr/>
      </p:nvGrpSpPr>
      <p:grpSpPr>
        <a:xfrm>
          <a:off x="0" y="0"/>
          <a:ext cx="0" cy="0"/>
          <a:chOff x="0" y="0"/>
          <a:chExt cx="0" cy="0"/>
        </a:xfrm>
      </p:grpSpPr>
      <p:grpSp>
        <p:nvGrpSpPr>
          <p:cNvPr name="Group 2" id="2"/>
          <p:cNvGrpSpPr/>
          <p:nvPr/>
        </p:nvGrpSpPr>
        <p:grpSpPr>
          <a:xfrm rot="0">
            <a:off x="5045973" y="3646316"/>
            <a:ext cx="18617831" cy="2596160"/>
            <a:chOff x="0" y="0"/>
            <a:chExt cx="24823775" cy="3461547"/>
          </a:xfrm>
        </p:grpSpPr>
        <p:sp>
          <p:nvSpPr>
            <p:cNvPr name="TextBox 3" id="3"/>
            <p:cNvSpPr txBox="true"/>
            <p:nvPr/>
          </p:nvSpPr>
          <p:spPr>
            <a:xfrm rot="0">
              <a:off x="0" y="-190500"/>
              <a:ext cx="24823775" cy="2278724"/>
            </a:xfrm>
            <a:prstGeom prst="rect">
              <a:avLst/>
            </a:prstGeom>
          </p:spPr>
          <p:txBody>
            <a:bodyPr anchor="t" rtlCol="false" tIns="0" lIns="0" bIns="0" rIns="0">
              <a:spAutoFit/>
            </a:bodyPr>
            <a:lstStyle/>
            <a:p>
              <a:pPr algn="l" marL="0" indent="0" lvl="0">
                <a:lnSpc>
                  <a:spcPts val="14453"/>
                </a:lnSpc>
                <a:spcBef>
                  <a:spcPct val="0"/>
                </a:spcBef>
              </a:pPr>
              <a:r>
                <a:rPr lang="en-US" sz="10323">
                  <a:solidFill>
                    <a:srgbClr val="FFFFFF"/>
                  </a:solidFill>
                  <a:latin typeface="Lemon Tuesday"/>
                </a:rPr>
                <a:t>THANKYOU !!</a:t>
              </a:r>
            </a:p>
          </p:txBody>
        </p:sp>
        <p:sp>
          <p:nvSpPr>
            <p:cNvPr name="Freeform 4" id="4"/>
            <p:cNvSpPr/>
            <p:nvPr/>
          </p:nvSpPr>
          <p:spPr>
            <a:xfrm flipH="false" flipV="false" rot="0">
              <a:off x="0" y="2175631"/>
              <a:ext cx="8325562" cy="1285915"/>
            </a:xfrm>
            <a:custGeom>
              <a:avLst/>
              <a:gdLst/>
              <a:ahLst/>
              <a:cxnLst/>
              <a:rect r="r" b="b" t="t" l="l"/>
              <a:pathLst>
                <a:path h="1285915" w="8325562">
                  <a:moveTo>
                    <a:pt x="0" y="0"/>
                  </a:moveTo>
                  <a:lnTo>
                    <a:pt x="8325562" y="0"/>
                  </a:lnTo>
                  <a:lnTo>
                    <a:pt x="8325562" y="1285916"/>
                  </a:lnTo>
                  <a:lnTo>
                    <a:pt x="0" y="1285916"/>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799280" y="4295431"/>
            <a:ext cx="8998001" cy="3262122"/>
          </a:xfrm>
          <a:prstGeom prst="rect">
            <a:avLst/>
          </a:prstGeom>
        </p:spPr>
        <p:txBody>
          <a:bodyPr anchor="t" rtlCol="false" tIns="0" lIns="0" bIns="0" rIns="0">
            <a:spAutoFit/>
          </a:bodyPr>
          <a:lstStyle/>
          <a:p>
            <a:pPr>
              <a:lnSpc>
                <a:spcPts val="4284"/>
              </a:lnSpc>
            </a:pPr>
            <a:r>
              <a:rPr lang="en-US" sz="3600">
                <a:solidFill>
                  <a:srgbClr val="FFFFFF"/>
                </a:solidFill>
                <a:latin typeface="HK Grotesk Bold"/>
              </a:rPr>
              <a:t>Consumers will need to have a higher level of financial sophistication to make effective use of financial technology (fintech) products and services, and avoid fraud and costly mistakes.</a:t>
            </a:r>
          </a:p>
          <a:p>
            <a:pPr algn="l" marL="0" indent="0" lvl="0">
              <a:lnSpc>
                <a:spcPts val="4284"/>
              </a:lnSpc>
              <a:spcBef>
                <a:spcPct val="0"/>
              </a:spcBef>
            </a:pPr>
          </a:p>
        </p:txBody>
      </p:sp>
      <p:sp>
        <p:nvSpPr>
          <p:cNvPr name="Freeform 3" id="3"/>
          <p:cNvSpPr/>
          <p:nvPr/>
        </p:nvSpPr>
        <p:spPr>
          <a:xfrm flipH="false" flipV="false" rot="0">
            <a:off x="1045294" y="8465867"/>
            <a:ext cx="5130548" cy="792433"/>
          </a:xfrm>
          <a:custGeom>
            <a:avLst/>
            <a:gdLst/>
            <a:ahLst/>
            <a:cxnLst/>
            <a:rect r="r" b="b" t="t" l="l"/>
            <a:pathLst>
              <a:path h="792433" w="5130548">
                <a:moveTo>
                  <a:pt x="0" y="0"/>
                </a:moveTo>
                <a:lnTo>
                  <a:pt x="5130547" y="0"/>
                </a:lnTo>
                <a:lnTo>
                  <a:pt x="5130547" y="792433"/>
                </a:lnTo>
                <a:lnTo>
                  <a:pt x="0" y="792433"/>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
        <p:nvSpPr>
          <p:cNvPr name="Freeform 4" id="4"/>
          <p:cNvSpPr/>
          <p:nvPr/>
        </p:nvSpPr>
        <p:spPr>
          <a:xfrm flipH="false" flipV="false" rot="0">
            <a:off x="11030043" y="1901870"/>
            <a:ext cx="6229257" cy="6019020"/>
          </a:xfrm>
          <a:custGeom>
            <a:avLst/>
            <a:gdLst/>
            <a:ahLst/>
            <a:cxnLst/>
            <a:rect r="r" b="b" t="t" l="l"/>
            <a:pathLst>
              <a:path h="6019020" w="6229257">
                <a:moveTo>
                  <a:pt x="0" y="0"/>
                </a:moveTo>
                <a:lnTo>
                  <a:pt x="6229257" y="0"/>
                </a:lnTo>
                <a:lnTo>
                  <a:pt x="6229257" y="6019020"/>
                </a:lnTo>
                <a:lnTo>
                  <a:pt x="0" y="6019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99280" y="2423616"/>
            <a:ext cx="9490029" cy="921564"/>
          </a:xfrm>
          <a:prstGeom prst="rect">
            <a:avLst/>
          </a:prstGeom>
        </p:spPr>
        <p:txBody>
          <a:bodyPr anchor="t" rtlCol="false" tIns="0" lIns="0" bIns="0" rIns="0">
            <a:spAutoFit/>
          </a:bodyPr>
          <a:lstStyle/>
          <a:p>
            <a:pPr algn="l" marL="0" indent="0" lvl="0">
              <a:lnSpc>
                <a:spcPts val="7085"/>
              </a:lnSpc>
              <a:spcBef>
                <a:spcPct val="0"/>
              </a:spcBef>
            </a:pPr>
            <a:r>
              <a:rPr lang="en-US" sz="6500" u="none">
                <a:solidFill>
                  <a:srgbClr val="FFFFFF"/>
                </a:solidFill>
                <a:latin typeface="HK Grotesk Bold"/>
              </a:rPr>
              <a:t>Problem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1028700" y="1095375"/>
            <a:ext cx="9490029" cy="921564"/>
          </a:xfrm>
          <a:prstGeom prst="rect">
            <a:avLst/>
          </a:prstGeom>
        </p:spPr>
        <p:txBody>
          <a:bodyPr anchor="t" rtlCol="false" tIns="0" lIns="0" bIns="0" rIns="0">
            <a:spAutoFit/>
          </a:bodyPr>
          <a:lstStyle/>
          <a:p>
            <a:pPr algn="l" marL="0" indent="0" lvl="0">
              <a:lnSpc>
                <a:spcPts val="7085"/>
              </a:lnSpc>
              <a:spcBef>
                <a:spcPct val="0"/>
              </a:spcBef>
            </a:pPr>
            <a:r>
              <a:rPr lang="en-US" sz="6500">
                <a:solidFill>
                  <a:srgbClr val="FFFFFF"/>
                </a:solidFill>
                <a:latin typeface="HK Grotesk Bold"/>
              </a:rPr>
              <a:t>Meet Sarita,</a:t>
            </a:r>
          </a:p>
        </p:txBody>
      </p:sp>
      <p:sp>
        <p:nvSpPr>
          <p:cNvPr name="Freeform 3" id="3"/>
          <p:cNvSpPr/>
          <p:nvPr/>
        </p:nvSpPr>
        <p:spPr>
          <a:xfrm flipH="false" flipV="false" rot="0">
            <a:off x="689050" y="5397713"/>
            <a:ext cx="3860587" cy="3860587"/>
          </a:xfrm>
          <a:custGeom>
            <a:avLst/>
            <a:gdLst/>
            <a:ahLst/>
            <a:cxnLst/>
            <a:rect r="r" b="b" t="t" l="l"/>
            <a:pathLst>
              <a:path h="3860587" w="3860587">
                <a:moveTo>
                  <a:pt x="0" y="0"/>
                </a:moveTo>
                <a:lnTo>
                  <a:pt x="3860587" y="0"/>
                </a:lnTo>
                <a:lnTo>
                  <a:pt x="3860587" y="3860587"/>
                </a:lnTo>
                <a:lnTo>
                  <a:pt x="0" y="3860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43667" y="2203135"/>
            <a:ext cx="12514286" cy="7055165"/>
          </a:xfrm>
          <a:custGeom>
            <a:avLst/>
            <a:gdLst/>
            <a:ahLst/>
            <a:cxnLst/>
            <a:rect r="r" b="b" t="t" l="l"/>
            <a:pathLst>
              <a:path h="7055165" w="12514286">
                <a:moveTo>
                  <a:pt x="0" y="0"/>
                </a:moveTo>
                <a:lnTo>
                  <a:pt x="12514286" y="0"/>
                </a:lnTo>
                <a:lnTo>
                  <a:pt x="12514286" y="7055165"/>
                </a:lnTo>
                <a:lnTo>
                  <a:pt x="0" y="7055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342576" y="3537581"/>
            <a:ext cx="9916467" cy="4548198"/>
          </a:xfrm>
          <a:prstGeom prst="rect">
            <a:avLst/>
          </a:prstGeom>
        </p:spPr>
        <p:txBody>
          <a:bodyPr anchor="t" rtlCol="false" tIns="0" lIns="0" bIns="0" rIns="0">
            <a:spAutoFit/>
          </a:bodyPr>
          <a:lstStyle/>
          <a:p>
            <a:pPr algn="ctr">
              <a:lnSpc>
                <a:spcPts val="3540"/>
              </a:lnSpc>
            </a:pPr>
            <a:r>
              <a:rPr lang="en-US" sz="4481">
                <a:solidFill>
                  <a:srgbClr val="000000"/>
                </a:solidFill>
                <a:latin typeface="KG Primary Penmanship"/>
              </a:rPr>
              <a:t>A god-fearing lady of 32, who works as a part-time maid at multiple houses in a certain neighborhood. A mother of two, Sarita is devoted to providing her children with the opportunities she never had, including an education that will help them achieve a successful future. With no formal banking history and her children’s fees to pay, Sarita is forced to head to a pawnshop and pledge her jewelry as security for a loan that comes at a staggering interest rate of 30-35%.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true" flipV="false" rot="0">
            <a:off x="409514" y="2203135"/>
            <a:ext cx="12851269" cy="7245145"/>
          </a:xfrm>
          <a:custGeom>
            <a:avLst/>
            <a:gdLst/>
            <a:ahLst/>
            <a:cxnLst/>
            <a:rect r="r" b="b" t="t" l="l"/>
            <a:pathLst>
              <a:path h="7245145" w="12851269">
                <a:moveTo>
                  <a:pt x="12851269" y="0"/>
                </a:moveTo>
                <a:lnTo>
                  <a:pt x="0" y="0"/>
                </a:lnTo>
                <a:lnTo>
                  <a:pt x="0" y="7245146"/>
                </a:lnTo>
                <a:lnTo>
                  <a:pt x="12851269" y="7245146"/>
                </a:lnTo>
                <a:lnTo>
                  <a:pt x="1285126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8483" y="3408734"/>
            <a:ext cx="10613330" cy="4995873"/>
          </a:xfrm>
          <a:prstGeom prst="rect">
            <a:avLst/>
          </a:prstGeom>
        </p:spPr>
        <p:txBody>
          <a:bodyPr anchor="t" rtlCol="false" tIns="0" lIns="0" bIns="0" rIns="0">
            <a:spAutoFit/>
          </a:bodyPr>
          <a:lstStyle/>
          <a:p>
            <a:pPr algn="ctr">
              <a:lnSpc>
                <a:spcPts val="3540"/>
              </a:lnSpc>
            </a:pPr>
            <a:r>
              <a:rPr lang="en-US" sz="4481">
                <a:solidFill>
                  <a:srgbClr val="000000"/>
                </a:solidFill>
                <a:latin typeface="KG Primary Penmanship"/>
              </a:rPr>
              <a:t>A college-going 21-year-old boy from Bhilai. He wants to improve his family's standard of living by opening a business. He opened a paper bag manufacturing unit. He sells paper bags to nearby malls and various shopkeepers. He wants to expand his business, so, he needs around 20,000 rupees. He owns a bank account but due to a lack of collateral, he is unable to get a loan from a bank. After a few days, he borrowed the amount from a local moneylender with an interest rate of about 42%. His business eventually saw a downfall due to extreme debt, and he had to shut it down.</a:t>
            </a:r>
          </a:p>
        </p:txBody>
      </p:sp>
      <p:sp>
        <p:nvSpPr>
          <p:cNvPr name="Freeform 4" id="4"/>
          <p:cNvSpPr/>
          <p:nvPr/>
        </p:nvSpPr>
        <p:spPr>
          <a:xfrm flipH="false" flipV="false" rot="0">
            <a:off x="13260783"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095375"/>
            <a:ext cx="9490029" cy="921564"/>
          </a:xfrm>
          <a:prstGeom prst="rect">
            <a:avLst/>
          </a:prstGeom>
        </p:spPr>
        <p:txBody>
          <a:bodyPr anchor="t" rtlCol="false" tIns="0" lIns="0" bIns="0" rIns="0">
            <a:spAutoFit/>
          </a:bodyPr>
          <a:lstStyle/>
          <a:p>
            <a:pPr algn="l" marL="0" indent="0" lvl="0">
              <a:lnSpc>
                <a:spcPts val="7085"/>
              </a:lnSpc>
              <a:spcBef>
                <a:spcPct val="0"/>
              </a:spcBef>
            </a:pPr>
            <a:r>
              <a:rPr lang="en-US" sz="6500">
                <a:solidFill>
                  <a:srgbClr val="FFFFFF"/>
                </a:solidFill>
                <a:latin typeface="HK Grotesk Bold"/>
              </a:rPr>
              <a:t>Meet Aman,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82194" b="-21462"/>
            </a:stretch>
          </a:blipFill>
        </p:spPr>
      </p:sp>
      <p:sp>
        <p:nvSpPr>
          <p:cNvPr name="Freeform 3" id="3"/>
          <p:cNvSpPr/>
          <p:nvPr/>
        </p:nvSpPr>
        <p:spPr>
          <a:xfrm flipH="false" flipV="false" rot="0">
            <a:off x="-378386" y="1047246"/>
            <a:ext cx="19311472" cy="7241802"/>
          </a:xfrm>
          <a:custGeom>
            <a:avLst/>
            <a:gdLst/>
            <a:ahLst/>
            <a:cxnLst/>
            <a:rect r="r" b="b" t="t" l="l"/>
            <a:pathLst>
              <a:path h="7241802" w="19311472">
                <a:moveTo>
                  <a:pt x="0" y="0"/>
                </a:moveTo>
                <a:lnTo>
                  <a:pt x="19311472" y="0"/>
                </a:lnTo>
                <a:lnTo>
                  <a:pt x="19311472" y="7241802"/>
                </a:lnTo>
                <a:lnTo>
                  <a:pt x="0" y="7241802"/>
                </a:lnTo>
                <a:lnTo>
                  <a:pt x="0" y="0"/>
                </a:lnTo>
                <a:close/>
              </a:path>
            </a:pathLst>
          </a:custGeom>
          <a:blipFill>
            <a:blip r:embed="rId3"/>
            <a:stretch>
              <a:fillRect l="0" t="0" r="0" b="0"/>
            </a:stretch>
          </a:blipFill>
        </p:spPr>
      </p:sp>
      <p:sp>
        <p:nvSpPr>
          <p:cNvPr name="AutoShape 4" id="4"/>
          <p:cNvSpPr/>
          <p:nvPr/>
        </p:nvSpPr>
        <p:spPr>
          <a:xfrm rot="0">
            <a:off x="1287822" y="1897742"/>
            <a:ext cx="8391056" cy="4216058"/>
          </a:xfrm>
          <a:prstGeom prst="rect">
            <a:avLst/>
          </a:prstGeom>
          <a:solidFill>
            <a:srgbClr val="006FCF"/>
          </a:solidFill>
        </p:spPr>
      </p:sp>
      <p:sp>
        <p:nvSpPr>
          <p:cNvPr name="AutoShape 5" id="5"/>
          <p:cNvSpPr/>
          <p:nvPr/>
        </p:nvSpPr>
        <p:spPr>
          <a:xfrm rot="0">
            <a:off x="1028700" y="1897742"/>
            <a:ext cx="518244" cy="6491515"/>
          </a:xfrm>
          <a:prstGeom prst="rect">
            <a:avLst/>
          </a:prstGeom>
          <a:solidFill>
            <a:srgbClr val="FFFFFF"/>
          </a:solidFill>
        </p:spPr>
      </p:sp>
      <p:sp>
        <p:nvSpPr>
          <p:cNvPr name="TextBox 6" id="6"/>
          <p:cNvSpPr txBox="true"/>
          <p:nvPr/>
        </p:nvSpPr>
        <p:spPr>
          <a:xfrm rot="0">
            <a:off x="2595425" y="3505329"/>
            <a:ext cx="6681925" cy="1291473"/>
          </a:xfrm>
          <a:prstGeom prst="rect">
            <a:avLst/>
          </a:prstGeom>
        </p:spPr>
        <p:txBody>
          <a:bodyPr anchor="t" rtlCol="false" tIns="0" lIns="0" bIns="0" rIns="0">
            <a:spAutoFit/>
          </a:bodyPr>
          <a:lstStyle/>
          <a:p>
            <a:pPr>
              <a:lnSpc>
                <a:spcPts val="9990"/>
              </a:lnSpc>
            </a:pPr>
            <a:r>
              <a:rPr lang="en-US" sz="9000">
                <a:solidFill>
                  <a:srgbClr val="FFFFFF"/>
                </a:solidFill>
                <a:latin typeface="HK Grotesk Bold"/>
              </a:rPr>
              <a:t>The Solution</a:t>
            </a:r>
          </a:p>
        </p:txBody>
      </p:sp>
      <p:sp>
        <p:nvSpPr>
          <p:cNvPr name="Freeform 7" id="7"/>
          <p:cNvSpPr/>
          <p:nvPr/>
        </p:nvSpPr>
        <p:spPr>
          <a:xfrm flipH="false" flipV="false" rot="0">
            <a:off x="4515362" y="4668147"/>
            <a:ext cx="4647688" cy="717853"/>
          </a:xfrm>
          <a:custGeom>
            <a:avLst/>
            <a:gdLst/>
            <a:ahLst/>
            <a:cxnLst/>
            <a:rect r="r" b="b" t="t" l="l"/>
            <a:pathLst>
              <a:path h="717853" w="4647688">
                <a:moveTo>
                  <a:pt x="0" y="0"/>
                </a:moveTo>
                <a:lnTo>
                  <a:pt x="4647688" y="0"/>
                </a:lnTo>
                <a:lnTo>
                  <a:pt x="4647688" y="717854"/>
                </a:lnTo>
                <a:lnTo>
                  <a:pt x="0" y="717854"/>
                </a:lnTo>
                <a:lnTo>
                  <a:pt x="0" y="0"/>
                </a:lnTo>
                <a:close/>
              </a:path>
            </a:pathLst>
          </a:custGeom>
          <a:blipFill>
            <a:blip r:embed="rId4">
              <a:extLst>
                <a:ext uri="{96DAC541-7B7A-43D3-8B79-37D633B846F1}">
                  <asvg:svgBlip xmlns:asvg="http://schemas.microsoft.com/office/drawing/2016/SVG/main" r:embed="rId5"/>
                </a:ext>
              </a:extLst>
            </a:blip>
            <a:stretch>
              <a:fillRect l="-226465" t="0" r="-16765"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1028700" y="990600"/>
            <a:ext cx="16230600" cy="8284949"/>
          </a:xfrm>
          <a:prstGeom prst="rect">
            <a:avLst/>
          </a:prstGeom>
        </p:spPr>
        <p:txBody>
          <a:bodyPr anchor="t" rtlCol="false" tIns="0" lIns="0" bIns="0" rIns="0">
            <a:spAutoFit/>
          </a:bodyPr>
          <a:lstStyle/>
          <a:p>
            <a:pPr>
              <a:lnSpc>
                <a:spcPts val="5059"/>
              </a:lnSpc>
              <a:spcBef>
                <a:spcPct val="0"/>
              </a:spcBef>
            </a:pPr>
            <a:r>
              <a:rPr lang="en-US" sz="3891" spc="38">
                <a:solidFill>
                  <a:srgbClr val="FFFFFF"/>
                </a:solidFill>
                <a:latin typeface="HK Grotesk Bold"/>
              </a:rPr>
              <a:t>Like Sarita and Aman, there are many hardworking small merchants out there who are denied loans, due to their lack of credit history, that could help them in numerous ways.</a:t>
            </a:r>
          </a:p>
          <a:p>
            <a:pPr>
              <a:lnSpc>
                <a:spcPts val="5059"/>
              </a:lnSpc>
              <a:spcBef>
                <a:spcPct val="0"/>
              </a:spcBef>
            </a:pPr>
          </a:p>
          <a:p>
            <a:pPr>
              <a:lnSpc>
                <a:spcPts val="5059"/>
              </a:lnSpc>
              <a:spcBef>
                <a:spcPct val="0"/>
              </a:spcBef>
            </a:pPr>
            <a:r>
              <a:rPr lang="en-US" sz="3891" spc="38">
                <a:solidFill>
                  <a:srgbClr val="FFFFFF"/>
                </a:solidFill>
                <a:latin typeface="HK Grotesk Bold"/>
              </a:rPr>
              <a:t>Alternative data like Aman's buisness idea and Qualification, Sarita's working hours, their social midea profiles, rent payments etc can help them get loans.</a:t>
            </a:r>
          </a:p>
          <a:p>
            <a:pPr>
              <a:lnSpc>
                <a:spcPts val="5059"/>
              </a:lnSpc>
              <a:spcBef>
                <a:spcPct val="0"/>
              </a:spcBef>
            </a:pPr>
          </a:p>
          <a:p>
            <a:pPr>
              <a:lnSpc>
                <a:spcPts val="5059"/>
              </a:lnSpc>
              <a:spcBef>
                <a:spcPct val="0"/>
              </a:spcBef>
            </a:pPr>
            <a:r>
              <a:rPr lang="en-US" sz="3891" spc="38">
                <a:solidFill>
                  <a:srgbClr val="FFFFFF"/>
                </a:solidFill>
                <a:latin typeface="HK Grotesk Bold"/>
              </a:rPr>
              <a:t>Alternative data is slowly picking up pace in lending industry .In today’s digitally native world, lenders can fasten the entire digital lending process and offer tailor-made solutions while mitigating risk, by leveraging different data sources and insights</a:t>
            </a:r>
          </a:p>
          <a:p>
            <a:pPr>
              <a:lnSpc>
                <a:spcPts val="5059"/>
              </a:lnSpc>
            </a:pPr>
          </a:p>
        </p:txBody>
      </p:sp>
      <p:sp>
        <p:nvSpPr>
          <p:cNvPr name="Freeform 3" id="3"/>
          <p:cNvSpPr/>
          <p:nvPr/>
        </p:nvSpPr>
        <p:spPr>
          <a:xfrm flipH="false" flipV="false" rot="0">
            <a:off x="1028700" y="3901320"/>
            <a:ext cx="3961128" cy="611812"/>
          </a:xfrm>
          <a:custGeom>
            <a:avLst/>
            <a:gdLst/>
            <a:ahLst/>
            <a:cxnLst/>
            <a:rect r="r" b="b" t="t" l="l"/>
            <a:pathLst>
              <a:path h="611812" w="3961128">
                <a:moveTo>
                  <a:pt x="0" y="0"/>
                </a:moveTo>
                <a:lnTo>
                  <a:pt x="3961128" y="0"/>
                </a:lnTo>
                <a:lnTo>
                  <a:pt x="3961128" y="611811"/>
                </a:lnTo>
                <a:lnTo>
                  <a:pt x="0" y="611811"/>
                </a:lnTo>
                <a:lnTo>
                  <a:pt x="0" y="0"/>
                </a:lnTo>
                <a:close/>
              </a:path>
            </a:pathLst>
          </a:custGeom>
          <a:blipFill>
            <a:blip r:embed="rId2">
              <a:extLst>
                <a:ext uri="{96DAC541-7B7A-43D3-8B79-37D633B846F1}">
                  <asvg:svgBlip xmlns:asvg="http://schemas.microsoft.com/office/drawing/2016/SVG/main" r:embed="rId3"/>
                </a:ext>
              </a:extLst>
            </a:blip>
            <a:stretch>
              <a:fillRect l="-226465" t="0" r="-16765"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DAFtzlK8350</dc:identifier>
  <dcterms:modified xsi:type="dcterms:W3CDTF">2011-08-01T06:04:30Z</dcterms:modified>
  <cp:revision>1</cp:revision>
  <dc:title>Copy of Pitch Deck</dc:title>
</cp:coreProperties>
</file>